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p:cNvGrpSpPr>
            <a:grpSpLocks/>
          </p:cNvGrpSpPr>
          <p:nvPr/>
        </p:nvGrpSpPr>
        <p:grpSpPr bwMode="auto">
          <a:xfrm>
            <a:off x="-7938" y="-7938"/>
            <a:ext cx="9169401" cy="6873876"/>
            <a:chOff x="-8466" y="-8468"/>
            <a:chExt cx="9169804" cy="6874935"/>
          </a:xfrm>
        </p:grpSpPr>
        <p:cxnSp>
          <p:nvCxnSpPr>
            <p:cNvPr id="5" name="Straight Connector 4"/>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6"/>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7"/>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p:cNvSpPr>
            <a:spLocks noGrp="1"/>
          </p:cNvSpPr>
          <p:nvPr>
            <p:ph type="dt" sz="half" idx="10"/>
          </p:nvPr>
        </p:nvSpPr>
        <p:spPr/>
        <p:txBody>
          <a:bodyPr/>
          <a:lstStyle>
            <a:lvl1pPr>
              <a:defRPr/>
            </a:lvl1pPr>
          </a:lstStyle>
          <a:p>
            <a:fld id="{AA0FFA7C-D879-4AE1-8CA0-0387AA9E8269}" type="datetimeFigureOut">
              <a:rPr lang="en-US" smtClean="0"/>
              <a:pPr/>
              <a:t>12/9/2020</a:t>
            </a:fld>
            <a:endParaRPr lang="en-US"/>
          </a:p>
        </p:txBody>
      </p:sp>
      <p:sp>
        <p:nvSpPr>
          <p:cNvPr id="16" name="Footer Placeholder 4"/>
          <p:cNvSpPr>
            <a:spLocks noGrp="1"/>
          </p:cNvSpPr>
          <p:nvPr>
            <p:ph type="ftr" sz="quarter" idx="11"/>
          </p:nvPr>
        </p:nvSpPr>
        <p:spPr/>
        <p:txBody>
          <a:bodyPr/>
          <a:lstStyle>
            <a:lvl1pPr>
              <a:defRPr/>
            </a:lvl1pPr>
          </a:lstStyle>
          <a:p>
            <a:endParaRPr lang="en-US"/>
          </a:p>
        </p:txBody>
      </p:sp>
      <p:sp>
        <p:nvSpPr>
          <p:cNvPr id="17" name="Slide Number Placeholder 5"/>
          <p:cNvSpPr>
            <a:spLocks noGrp="1"/>
          </p:cNvSpPr>
          <p:nvPr>
            <p:ph type="sldNum" sz="quarter" idx="12"/>
          </p:nvPr>
        </p:nvSpPr>
        <p:spPr/>
        <p:txBody>
          <a:bodyPr/>
          <a:lstStyle>
            <a:lvl1pPr>
              <a:defRPr smtClean="0"/>
            </a:lvl1pPr>
          </a:lstStyle>
          <a:p>
            <a:fld id="{4E04E633-FFE8-4957-9850-25543F164FC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AA0FFA7C-D879-4AE1-8CA0-0387AA9E8269}" type="datetimeFigureOut">
              <a:rPr lang="en-US" smtClean="0"/>
              <a:pPr/>
              <a:t>12/9/2020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E04E633-FFE8-4957-9850-25543F164FC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482600" y="790575"/>
            <a:ext cx="4572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C0E474"/>
                </a:solidFill>
                <a:latin typeface="Arial" panose="020B0604020202020204" pitchFamily="34" charset="0"/>
              </a:rPr>
              <a:t>“</a:t>
            </a:r>
          </a:p>
        </p:txBody>
      </p:sp>
      <p:sp>
        <p:nvSpPr>
          <p:cNvPr id="6" name="TextBox 5"/>
          <p:cNvSpPr txBox="1">
            <a:spLocks noChangeArrowheads="1"/>
          </p:cNvSpPr>
          <p:nvPr/>
        </p:nvSpPr>
        <p:spPr bwMode="auto">
          <a:xfrm>
            <a:off x="6748463" y="2886075"/>
            <a:ext cx="4572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C0E474"/>
                </a:solidFill>
                <a:latin typeface="Arial" panose="020B0604020202020204" pitchFamily="34"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4"/>
          </p:nvPr>
        </p:nvSpPr>
        <p:spPr/>
        <p:txBody>
          <a:bodyPr/>
          <a:lstStyle>
            <a:lvl1pPr>
              <a:defRPr/>
            </a:lvl1pPr>
          </a:lstStyle>
          <a:p>
            <a:fld id="{AA0FFA7C-D879-4AE1-8CA0-0387AA9E8269}" type="datetimeFigureOut">
              <a:rPr lang="en-US" smtClean="0"/>
              <a:pPr/>
              <a:t>12/9/2020</a:t>
            </a:fld>
            <a:endParaRPr lang="en-US"/>
          </a:p>
        </p:txBody>
      </p:sp>
      <p:sp>
        <p:nvSpPr>
          <p:cNvPr id="8" name="Footer Placeholder 4"/>
          <p:cNvSpPr>
            <a:spLocks noGrp="1"/>
          </p:cNvSpPr>
          <p:nvPr>
            <p:ph type="ftr" sz="quarter" idx="15"/>
          </p:nvPr>
        </p:nvSpPr>
        <p:spPr/>
        <p:txBody>
          <a:bodyPr/>
          <a:lstStyle>
            <a:lvl1pPr>
              <a:defRPr/>
            </a:lvl1pPr>
          </a:lstStyle>
          <a:p>
            <a:endParaRPr lang="en-US"/>
          </a:p>
        </p:txBody>
      </p:sp>
      <p:sp>
        <p:nvSpPr>
          <p:cNvPr id="9" name="Slide Number Placeholder 5"/>
          <p:cNvSpPr>
            <a:spLocks noGrp="1"/>
          </p:cNvSpPr>
          <p:nvPr>
            <p:ph type="sldNum" sz="quarter" idx="16"/>
          </p:nvPr>
        </p:nvSpPr>
        <p:spPr/>
        <p:txBody>
          <a:bodyPr/>
          <a:lstStyle>
            <a:lvl1pPr>
              <a:defRPr smtClean="0"/>
            </a:lvl1pPr>
          </a:lstStyle>
          <a:p>
            <a:fld id="{4E04E633-FFE8-4957-9850-25543F164FC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AA0FFA7C-D879-4AE1-8CA0-0387AA9E8269}" type="datetimeFigureOut">
              <a:rPr lang="en-US" smtClean="0"/>
              <a:pPr/>
              <a:t>12/9/2020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E04E633-FFE8-4957-9850-25543F164FC4}"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482600" y="790575"/>
            <a:ext cx="4572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C0E474"/>
                </a:solidFill>
                <a:latin typeface="Arial" panose="020B0604020202020204" pitchFamily="34" charset="0"/>
              </a:rPr>
              <a:t>“</a:t>
            </a:r>
          </a:p>
        </p:txBody>
      </p:sp>
      <p:sp>
        <p:nvSpPr>
          <p:cNvPr id="6" name="TextBox 5"/>
          <p:cNvSpPr txBox="1">
            <a:spLocks noChangeArrowheads="1"/>
          </p:cNvSpPr>
          <p:nvPr/>
        </p:nvSpPr>
        <p:spPr bwMode="auto">
          <a:xfrm>
            <a:off x="6748463" y="2886075"/>
            <a:ext cx="4572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C0E474"/>
                </a:solidFill>
                <a:latin typeface="Arial" panose="020B0604020202020204" pitchFamily="34"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4"/>
          </p:nvPr>
        </p:nvSpPr>
        <p:spPr/>
        <p:txBody>
          <a:bodyPr/>
          <a:lstStyle>
            <a:lvl1pPr>
              <a:defRPr/>
            </a:lvl1pPr>
          </a:lstStyle>
          <a:p>
            <a:fld id="{AA0FFA7C-D879-4AE1-8CA0-0387AA9E8269}" type="datetimeFigureOut">
              <a:rPr lang="en-US" smtClean="0"/>
              <a:pPr/>
              <a:t>12/9/2020</a:t>
            </a:fld>
            <a:endParaRPr lang="en-US"/>
          </a:p>
        </p:txBody>
      </p:sp>
      <p:sp>
        <p:nvSpPr>
          <p:cNvPr id="8" name="Footer Placeholder 4"/>
          <p:cNvSpPr>
            <a:spLocks noGrp="1"/>
          </p:cNvSpPr>
          <p:nvPr>
            <p:ph type="ftr" sz="quarter" idx="15"/>
          </p:nvPr>
        </p:nvSpPr>
        <p:spPr/>
        <p:txBody>
          <a:bodyPr/>
          <a:lstStyle>
            <a:lvl1pPr>
              <a:defRPr/>
            </a:lvl1pPr>
          </a:lstStyle>
          <a:p>
            <a:endParaRPr lang="en-US"/>
          </a:p>
        </p:txBody>
      </p:sp>
      <p:sp>
        <p:nvSpPr>
          <p:cNvPr id="9" name="Slide Number Placeholder 5"/>
          <p:cNvSpPr>
            <a:spLocks noGrp="1"/>
          </p:cNvSpPr>
          <p:nvPr>
            <p:ph type="sldNum" sz="quarter" idx="16"/>
          </p:nvPr>
        </p:nvSpPr>
        <p:spPr/>
        <p:txBody>
          <a:bodyPr/>
          <a:lstStyle>
            <a:lvl1pPr>
              <a:defRPr smtClean="0"/>
            </a:lvl1pPr>
          </a:lstStyle>
          <a:p>
            <a:fld id="{4E04E633-FFE8-4957-9850-25543F164FC4}"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p:cNvSpPr>
            <a:spLocks noGrp="1"/>
          </p:cNvSpPr>
          <p:nvPr>
            <p:ph type="dt" sz="half" idx="14"/>
          </p:nvPr>
        </p:nvSpPr>
        <p:spPr/>
        <p:txBody>
          <a:bodyPr/>
          <a:lstStyle>
            <a:lvl1pPr>
              <a:defRPr/>
            </a:lvl1pPr>
          </a:lstStyle>
          <a:p>
            <a:fld id="{AA0FFA7C-D879-4AE1-8CA0-0387AA9E8269}" type="datetimeFigureOut">
              <a:rPr lang="en-US" smtClean="0"/>
              <a:pPr/>
              <a:t>12/9/2020</a:t>
            </a:fld>
            <a:endParaRPr lang="en-US"/>
          </a:p>
        </p:txBody>
      </p:sp>
      <p:sp>
        <p:nvSpPr>
          <p:cNvPr id="6" name="Footer Placeholder 4"/>
          <p:cNvSpPr>
            <a:spLocks noGrp="1"/>
          </p:cNvSpPr>
          <p:nvPr>
            <p:ph type="ftr" sz="quarter" idx="15"/>
          </p:nvPr>
        </p:nvSpPr>
        <p:spPr/>
        <p:txBody>
          <a:bodyPr/>
          <a:lstStyle>
            <a:lvl1pPr>
              <a:defRPr/>
            </a:lvl1pPr>
          </a:lstStyle>
          <a:p>
            <a:endParaRPr lang="en-US"/>
          </a:p>
        </p:txBody>
      </p:sp>
      <p:sp>
        <p:nvSpPr>
          <p:cNvPr id="7" name="Slide Number Placeholder 5"/>
          <p:cNvSpPr>
            <a:spLocks noGrp="1"/>
          </p:cNvSpPr>
          <p:nvPr>
            <p:ph type="sldNum" sz="quarter" idx="16"/>
          </p:nvPr>
        </p:nvSpPr>
        <p:spPr/>
        <p:txBody>
          <a:bodyPr/>
          <a:lstStyle>
            <a:lvl1pPr>
              <a:defRPr/>
            </a:lvl1pPr>
          </a:lstStyle>
          <a:p>
            <a:fld id="{4E04E633-FFE8-4957-9850-25543F164FC4}"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AA0FFA7C-D879-4AE1-8CA0-0387AA9E8269}" type="datetimeFigureOut">
              <a:rPr lang="en-US" smtClean="0"/>
              <a:pPr/>
              <a:t>12/9/2020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E04E633-FFE8-4957-9850-25543F164FC4}"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AA0FFA7C-D879-4AE1-8CA0-0387AA9E8269}" type="datetimeFigureOut">
              <a:rPr lang="en-US" smtClean="0"/>
              <a:pPr/>
              <a:t>12/9/2020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E04E633-FFE8-4957-9850-25543F164FC4}"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p:txBody>
          <a:bodyPr/>
          <a:lstStyle>
            <a:lvl1pPr>
              <a:defRPr/>
            </a:lvl1pPr>
          </a:lstStyle>
          <a:p>
            <a:endParaRPr lang="en-US"/>
          </a:p>
        </p:txBody>
      </p:sp>
      <p:sp>
        <p:nvSpPr>
          <p:cNvPr id="6" name="Rectangle 3"/>
          <p:cNvSpPr>
            <a:spLocks noGrp="1" noChangeArrowheads="1"/>
          </p:cNvSpPr>
          <p:nvPr>
            <p:ph type="sldNum" sz="quarter" idx="11"/>
          </p:nvPr>
        </p:nvSpPr>
        <p:spPr/>
        <p:txBody>
          <a:bodyPr/>
          <a:lstStyle>
            <a:lvl1pPr>
              <a:defRPr smtClean="0"/>
            </a:lvl1pPr>
          </a:lstStyle>
          <a:p>
            <a:fld id="{4E04E633-FFE8-4957-9850-25543F164FC4}" type="slidenum">
              <a:rPr lang="en-US" smtClean="0"/>
              <a:pPr/>
              <a:t>‹#›</a:t>
            </a:fld>
            <a:endParaRPr lang="en-US"/>
          </a:p>
        </p:txBody>
      </p:sp>
      <p:sp>
        <p:nvSpPr>
          <p:cNvPr id="7" name="Rectangle 16"/>
          <p:cNvSpPr>
            <a:spLocks noGrp="1" noChangeArrowheads="1"/>
          </p:cNvSpPr>
          <p:nvPr>
            <p:ph type="dt" sz="half" idx="12"/>
          </p:nvPr>
        </p:nvSpPr>
        <p:spPr/>
        <p:txBody>
          <a:bodyPr/>
          <a:lstStyle>
            <a:lvl1pPr>
              <a:defRPr/>
            </a:lvl1pPr>
          </a:lstStyle>
          <a:p>
            <a:fld id="{AA0FFA7C-D879-4AE1-8CA0-0387AA9E8269}" type="datetimeFigureOut">
              <a:rPr lang="en-US" smtClean="0"/>
              <a:pPr/>
              <a:t>12/9/2020</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AA0FFA7C-D879-4AE1-8CA0-0387AA9E8269}" type="datetimeFigureOut">
              <a:rPr lang="en-US" smtClean="0"/>
              <a:pPr/>
              <a:t>12/9/2020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E04E633-FFE8-4957-9850-25543F164FC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AA0FFA7C-D879-4AE1-8CA0-0387AA9E8269}" type="datetimeFigureOut">
              <a:rPr lang="en-US" smtClean="0"/>
              <a:pPr/>
              <a:t>12/9/2020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E04E633-FFE8-4957-9850-25543F164FC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fld id="{AA0FFA7C-D879-4AE1-8CA0-0387AA9E8269}" type="datetimeFigureOut">
              <a:rPr lang="en-US" smtClean="0"/>
              <a:pPr/>
              <a:t>12/9/2020</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4E04E633-FFE8-4957-9850-25543F164FC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fld id="{AA0FFA7C-D879-4AE1-8CA0-0387AA9E8269}" type="datetimeFigureOut">
              <a:rPr lang="en-US" smtClean="0"/>
              <a:pPr/>
              <a:t>12/9/2020</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4E04E633-FFE8-4957-9850-25543F164FC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AA0FFA7C-D879-4AE1-8CA0-0387AA9E8269}" type="datetimeFigureOut">
              <a:rPr lang="en-US" smtClean="0"/>
              <a:pPr/>
              <a:t>12/9/2020</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4E04E633-FFE8-4957-9850-25543F164FC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AA0FFA7C-D879-4AE1-8CA0-0387AA9E8269}" type="datetimeFigureOut">
              <a:rPr lang="en-US" smtClean="0"/>
              <a:pPr/>
              <a:t>12/9/2020</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4E04E633-FFE8-4957-9850-25543F164F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AA0FFA7C-D879-4AE1-8CA0-0387AA9E8269}" type="datetimeFigureOut">
              <a:rPr lang="en-US" smtClean="0"/>
              <a:pPr/>
              <a:t>12/9/2020</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4E04E633-FFE8-4957-9850-25543F164FC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AA0FFA7C-D879-4AE1-8CA0-0387AA9E8269}" type="datetimeFigureOut">
              <a:rPr lang="en-US" smtClean="0"/>
              <a:pPr/>
              <a:t>12/9/2020</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4E04E633-FFE8-4957-9850-25543F164FC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16"/>
          <p:cNvGrpSpPr>
            <a:grpSpLocks/>
          </p:cNvGrpSpPr>
          <p:nvPr/>
        </p:nvGrpSpPr>
        <p:grpSpPr bwMode="auto">
          <a:xfrm>
            <a:off x="-7938" y="-7938"/>
            <a:ext cx="9169401" cy="6873876"/>
            <a:chOff x="-8467" y="-8468"/>
            <a:chExt cx="9169805" cy="6874935"/>
          </a:xfrm>
        </p:grpSpPr>
        <p:sp>
          <p:nvSpPr>
            <p:cNvPr id="7" name="Freeform 6"/>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09600" y="609600"/>
            <a:ext cx="6348413" cy="132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Text Placeholder 2"/>
          <p:cNvSpPr>
            <a:spLocks noGrp="1"/>
          </p:cNvSpPr>
          <p:nvPr>
            <p:ph type="body" idx="1"/>
          </p:nvPr>
        </p:nvSpPr>
        <p:spPr bwMode="auto">
          <a:xfrm>
            <a:off x="609600" y="2160588"/>
            <a:ext cx="6348413" cy="3881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5405438" y="6042025"/>
            <a:ext cx="684212"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fld id="{AA0FFA7C-D879-4AE1-8CA0-0387AA9E8269}" type="datetimeFigureOut">
              <a:rPr lang="en-US" smtClean="0"/>
              <a:pPr/>
              <a:t>12/9/2020</a:t>
            </a:fld>
            <a:endParaRPr lang="en-US"/>
          </a:p>
        </p:txBody>
      </p:sp>
      <p:sp>
        <p:nvSpPr>
          <p:cNvPr id="5" name="Footer Placeholder 4"/>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endParaRPr lang="en-US"/>
          </a:p>
        </p:txBody>
      </p:sp>
      <p:sp>
        <p:nvSpPr>
          <p:cNvPr id="6" name="Slide Number Placeholder 5"/>
          <p:cNvSpPr>
            <a:spLocks noGrp="1"/>
          </p:cNvSpPr>
          <p:nvPr>
            <p:ph type="sldNum" sz="quarter" idx="4"/>
          </p:nvPr>
        </p:nvSpPr>
        <p:spPr>
          <a:xfrm>
            <a:off x="6445250" y="6042025"/>
            <a:ext cx="512763"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smtClean="0">
                <a:solidFill>
                  <a:schemeClr val="accent1"/>
                </a:solidFill>
              </a:defRPr>
            </a:lvl1pPr>
          </a:lstStyle>
          <a:p>
            <a:fld id="{4E04E633-FFE8-4957-9850-25543F164FC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fontAlgn="base" hangingPunct="1">
        <a:spcBef>
          <a:spcPct val="0"/>
        </a:spcBef>
        <a:spcAft>
          <a:spcPct val="0"/>
        </a:spcAft>
        <a:defRPr sz="3600" kern="1200">
          <a:solidFill>
            <a:schemeClr val="accent1"/>
          </a:solidFill>
          <a:latin typeface="+mj-lt"/>
          <a:ea typeface="+mj-ea"/>
          <a:cs typeface="+mj-cs"/>
        </a:defRPr>
      </a:lvl1pPr>
      <a:lvl2pPr algn="l" defTabSz="457200" rtl="0" eaLnBrk="1" fontAlgn="base" hangingPunct="1">
        <a:spcBef>
          <a:spcPct val="0"/>
        </a:spcBef>
        <a:spcAft>
          <a:spcPct val="0"/>
        </a:spcAft>
        <a:defRPr sz="3600">
          <a:solidFill>
            <a:schemeClr val="accent1"/>
          </a:solidFill>
          <a:latin typeface="Trebuchet MS" panose="020B0603020202020204" pitchFamily="34" charset="0"/>
        </a:defRPr>
      </a:lvl2pPr>
      <a:lvl3pPr algn="l" defTabSz="457200" rtl="0" eaLnBrk="1" fontAlgn="base" hangingPunct="1">
        <a:spcBef>
          <a:spcPct val="0"/>
        </a:spcBef>
        <a:spcAft>
          <a:spcPct val="0"/>
        </a:spcAft>
        <a:defRPr sz="3600">
          <a:solidFill>
            <a:schemeClr val="accent1"/>
          </a:solidFill>
          <a:latin typeface="Trebuchet MS" panose="020B0603020202020204" pitchFamily="34" charset="0"/>
        </a:defRPr>
      </a:lvl3pPr>
      <a:lvl4pPr algn="l" defTabSz="457200" rtl="0" eaLnBrk="1" fontAlgn="base" hangingPunct="1">
        <a:spcBef>
          <a:spcPct val="0"/>
        </a:spcBef>
        <a:spcAft>
          <a:spcPct val="0"/>
        </a:spcAft>
        <a:defRPr sz="3600">
          <a:solidFill>
            <a:schemeClr val="accent1"/>
          </a:solidFill>
          <a:latin typeface="Trebuchet MS" panose="020B0603020202020204" pitchFamily="34" charset="0"/>
        </a:defRPr>
      </a:lvl4pPr>
      <a:lvl5pPr algn="l" defTabSz="457200" rtl="0" eaLnBrk="1" fontAlgn="base" hangingPunct="1">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fontAlgn="base" hangingPunct="1">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eaLnBrk="1" fontAlgn="base" hangingPunct="1">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eaLnBrk="1" fontAlgn="base" hangingPunct="1">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eaLnBrk="1" fontAlgn="base" hangingPunct="1">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eaLnBrk="1" fontAlgn="base" hangingPunct="1">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Corona Virus Disease among Pregnant Women: A Systematic Scoping Review</a:t>
            </a:r>
            <a:br>
              <a:rPr lang="en-US" dirty="0"/>
            </a:br>
            <a:endParaRPr lang="en-US" dirty="0"/>
          </a:p>
        </p:txBody>
      </p:sp>
      <p:sp>
        <p:nvSpPr>
          <p:cNvPr id="3" name="Subtitle 2"/>
          <p:cNvSpPr>
            <a:spLocks noGrp="1"/>
          </p:cNvSpPr>
          <p:nvPr>
            <p:ph type="subTitle" idx="1"/>
          </p:nvPr>
        </p:nvSpPr>
        <p:spPr/>
        <p:txBody>
          <a:bodyPr/>
          <a:lstStyle/>
          <a:p>
            <a:r>
              <a:rPr lang="en-US" dirty="0"/>
              <a:t>Author: </a:t>
            </a:r>
            <a:r>
              <a:rPr lang="en-US" dirty="0" err="1"/>
              <a:t>Consolata</a:t>
            </a:r>
            <a:r>
              <a:rPr lang="en-US" dirty="0"/>
              <a:t> </a:t>
            </a:r>
            <a:r>
              <a:rPr lang="en-US" dirty="0" err="1"/>
              <a:t>Kirigia</a:t>
            </a: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Background</a:t>
            </a:r>
            <a:endParaRPr lang="en-US" dirty="0"/>
          </a:p>
        </p:txBody>
      </p:sp>
      <p:sp>
        <p:nvSpPr>
          <p:cNvPr id="3" name="Content Placeholder 2"/>
          <p:cNvSpPr>
            <a:spLocks noGrp="1"/>
          </p:cNvSpPr>
          <p:nvPr>
            <p:ph idx="1"/>
          </p:nvPr>
        </p:nvSpPr>
        <p:spPr/>
        <p:txBody>
          <a:bodyPr>
            <a:normAutofit/>
          </a:bodyPr>
          <a:lstStyle/>
          <a:p>
            <a:r>
              <a:rPr lang="en-US" dirty="0"/>
              <a:t>Corona Virus Disease 2019 (COVID-19) is a deadly respiratory viral disease that started in China in the year 2019 before spreading to the world. </a:t>
            </a:r>
          </a:p>
          <a:p>
            <a:r>
              <a:rPr lang="en-US" dirty="0"/>
              <a:t>It affects everybody regardless of race, religion, social economic status or age. However, literature indicates that people with compromised immune status are at a higher risk of contracting viral infections. </a:t>
            </a:r>
          </a:p>
          <a:p>
            <a:r>
              <a:rPr lang="en-US" dirty="0"/>
              <a:t>During pregnancy, the immune status of the woman is suppressed because it acts to protect both the mother and her unborn baby.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Objective</a:t>
            </a:r>
            <a:endParaRPr lang="en-US" dirty="0"/>
          </a:p>
        </p:txBody>
      </p:sp>
      <p:sp>
        <p:nvSpPr>
          <p:cNvPr id="3" name="Content Placeholder 2"/>
          <p:cNvSpPr>
            <a:spLocks noGrp="1"/>
          </p:cNvSpPr>
          <p:nvPr>
            <p:ph idx="1"/>
          </p:nvPr>
        </p:nvSpPr>
        <p:spPr/>
        <p:txBody>
          <a:bodyPr/>
          <a:lstStyle/>
          <a:p>
            <a:r>
              <a:rPr lang="en-US" dirty="0"/>
              <a:t>The purpose of this study was to provide an overview of available evidence on the risk of contracting COVID-19 and COVID-19 infection prevention among pregnant women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Methods</a:t>
            </a:r>
            <a:endParaRPr lang="en-US" dirty="0"/>
          </a:p>
        </p:txBody>
      </p:sp>
      <p:sp>
        <p:nvSpPr>
          <p:cNvPr id="3" name="Content Placeholder 2"/>
          <p:cNvSpPr>
            <a:spLocks noGrp="1"/>
          </p:cNvSpPr>
          <p:nvPr>
            <p:ph idx="1"/>
          </p:nvPr>
        </p:nvSpPr>
        <p:spPr/>
        <p:txBody>
          <a:bodyPr>
            <a:normAutofit/>
          </a:bodyPr>
          <a:lstStyle/>
          <a:p>
            <a:r>
              <a:rPr lang="en-US" dirty="0"/>
              <a:t>Relevant and recent articles were identified from various databases. </a:t>
            </a:r>
          </a:p>
          <a:p>
            <a:r>
              <a:rPr lang="en-US" dirty="0"/>
              <a:t>Article selection was aligned to the study questions. </a:t>
            </a:r>
          </a:p>
          <a:p>
            <a:r>
              <a:rPr lang="en-US" dirty="0"/>
              <a:t>Articles that were related to study objectives were included and those not related to study objectives were excluded.</a:t>
            </a:r>
          </a:p>
          <a:p>
            <a:r>
              <a:rPr lang="en-US" dirty="0"/>
              <a:t> A narrative report was produced and results were described according to study objectives. </a:t>
            </a:r>
          </a:p>
          <a:p>
            <a:r>
              <a:rPr lang="en-US" dirty="0"/>
              <a:t>The selected studies’ quality was appraised through Mixed Methods Appraisal Tool (MMAT) version 2018.</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Results</a:t>
            </a:r>
            <a:endParaRPr lang="en-US" dirty="0"/>
          </a:p>
        </p:txBody>
      </p:sp>
      <p:sp>
        <p:nvSpPr>
          <p:cNvPr id="3" name="Content Placeholder 2"/>
          <p:cNvSpPr>
            <a:spLocks noGrp="1"/>
          </p:cNvSpPr>
          <p:nvPr>
            <p:ph idx="1"/>
          </p:nvPr>
        </p:nvSpPr>
        <p:spPr/>
        <p:txBody>
          <a:bodyPr>
            <a:normAutofit/>
          </a:bodyPr>
          <a:lstStyle/>
          <a:p>
            <a:r>
              <a:rPr lang="en-US" dirty="0"/>
              <a:t>Approximately 8 data sources were included and most of the reviewed articles indicated that pregnant women are at a higher risk of getting COVID-19. </a:t>
            </a:r>
          </a:p>
          <a:p>
            <a:r>
              <a:rPr lang="en-US" dirty="0"/>
              <a:t>The reviews further indicated that pregnant women can be prevented from this deadly virus by providing community antenatal services instead of visiting the health facilities. </a:t>
            </a:r>
          </a:p>
          <a:p>
            <a:r>
              <a:rPr lang="en-US" dirty="0"/>
              <a:t>If a pregnant woman develops symptoms of respiratory infection, it is advisable to seek immediate diagnosis to rule out COVID-19 and get appropriate management to avoid complications.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Implications</a:t>
            </a:r>
            <a:endParaRPr lang="en-US" dirty="0"/>
          </a:p>
        </p:txBody>
      </p:sp>
      <p:sp>
        <p:nvSpPr>
          <p:cNvPr id="3" name="Content Placeholder 2"/>
          <p:cNvSpPr>
            <a:spLocks noGrp="1"/>
          </p:cNvSpPr>
          <p:nvPr>
            <p:ph idx="1"/>
          </p:nvPr>
        </p:nvSpPr>
        <p:spPr/>
        <p:txBody>
          <a:bodyPr>
            <a:normAutofit/>
          </a:bodyPr>
          <a:lstStyle/>
          <a:p>
            <a:r>
              <a:rPr lang="en-US" dirty="0"/>
              <a:t>Knowledge on the risk of COVID-19 infection among pregnant women will help health workers especially midwives who take care of pregnant women to design confidently and put into action preventive programs to address health needs of pregnant women who are at a higher risk of contracting COVID-19 as compared to other people in the general population. </a:t>
            </a:r>
          </a:p>
          <a:p>
            <a:r>
              <a:rPr lang="en-US" dirty="0"/>
              <a:t>This also will assist health workers to provide appropriate care to pregnant women on the basis of their COVID-19 infection risk status at health facility and community levels.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Implications……</a:t>
            </a:r>
          </a:p>
        </p:txBody>
      </p:sp>
      <p:sp>
        <p:nvSpPr>
          <p:cNvPr id="3" name="Content Placeholder 2"/>
          <p:cNvSpPr>
            <a:spLocks noGrp="1"/>
          </p:cNvSpPr>
          <p:nvPr>
            <p:ph idx="1"/>
          </p:nvPr>
        </p:nvSpPr>
        <p:spPr/>
        <p:txBody>
          <a:bodyPr/>
          <a:lstStyle/>
          <a:p>
            <a:r>
              <a:rPr lang="en-US" dirty="0"/>
              <a:t>This study review is also creating more awareness on the risk of COVID-19 to pregnant women even in communities. </a:t>
            </a:r>
          </a:p>
          <a:p>
            <a:r>
              <a:rPr lang="en-US" dirty="0"/>
              <a:t>It serves as evidence to guide health policymakers to put emphasis on addressing the preventive measure of this greatly vulnerable group of population. </a:t>
            </a:r>
          </a:p>
          <a:p>
            <a:r>
              <a:rPr lang="en-US" dirty="0"/>
              <a:t>To prevent COVID-19 infection during pregnancy, pregnant women should strictly follow the laid down measures of prevention by World Health </a:t>
            </a:r>
            <a:r>
              <a:rPr lang="en-US" dirty="0" err="1"/>
              <a:t>Organisation</a:t>
            </a:r>
            <a:r>
              <a:rPr lang="en-US" dirty="0"/>
              <a:t> (WHO) and their local health authorities</a:t>
            </a:r>
          </a:p>
          <a:p>
            <a:endParaRPr lang="en-US" dirty="0"/>
          </a:p>
        </p:txBody>
      </p:sp>
    </p:spTree>
  </p:cSld>
  <p:clrMapOvr>
    <a:masterClrMapping/>
  </p:clrMapOvr>
</p:sld>
</file>

<file path=ppt/theme/theme1.xml><?xml version="1.0" encoding="utf-8"?>
<a:theme xmlns:a="http://schemas.openxmlformats.org/drawingml/2006/main" name="Facet">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CHUKA 7th conference</Template>
  <TotalTime>9</TotalTime>
  <Words>446</Words>
  <Application>Microsoft Office PowerPoint</Application>
  <PresentationFormat>On-screen Show (4:3)</PresentationFormat>
  <Paragraphs>25</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Cambria</vt:lpstr>
      <vt:lpstr>Trebuchet MS</vt:lpstr>
      <vt:lpstr>Wingdings 3</vt:lpstr>
      <vt:lpstr>Facet</vt:lpstr>
      <vt:lpstr>Corona Virus Disease among Pregnant Women: A Systematic Scoping Review </vt:lpstr>
      <vt:lpstr>Background</vt:lpstr>
      <vt:lpstr>Objective</vt:lpstr>
      <vt:lpstr>Methods</vt:lpstr>
      <vt:lpstr>Results</vt:lpstr>
      <vt:lpstr>Implications</vt:lpstr>
      <vt:lpstr>Implications……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Corona Virus Disease among Pregnant Women: A Systematic Scoping Review</dc:title>
  <dc:creator>CONSOLATA</dc:creator>
  <cp:lastModifiedBy>bill max</cp:lastModifiedBy>
  <cp:revision>8</cp:revision>
  <dcterms:created xsi:type="dcterms:W3CDTF">2020-11-30T15:16:11Z</dcterms:created>
  <dcterms:modified xsi:type="dcterms:W3CDTF">2020-12-09T05:57:44Z</dcterms:modified>
</cp:coreProperties>
</file>