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78" r:id="rId2"/>
    <p:sldId id="292" r:id="rId3"/>
    <p:sldId id="288" r:id="rId4"/>
    <p:sldId id="289" r:id="rId5"/>
    <p:sldId id="296" r:id="rId6"/>
    <p:sldId id="303" r:id="rId7"/>
    <p:sldId id="297" r:id="rId8"/>
    <p:sldId id="293" r:id="rId9"/>
    <p:sldId id="300" r:id="rId10"/>
    <p:sldId id="30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32"/>
  </p:normalViewPr>
  <p:slideViewPr>
    <p:cSldViewPr snapToGrid="0" snapToObjects="1">
      <p:cViewPr varScale="1">
        <p:scale>
          <a:sx n="72" d="100"/>
          <a:sy n="72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ke.mobegi\AppData\Local\Microsoft\Windows\INetCache\Content.Outlook\VE0W9OAQ\learning%20outcomes%20(00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ke.mobegi\AppData\Local\Microsoft\Windows\INetCache\Content.Outlook\VE0W9OAQ\Learning%20overview%20(00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ke.mobegi\AppData\Local\Microsoft\Windows\INetCache\Content.Outlook\VE0W9OAQ\learning%20outcomes%20(005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ke.mobegi\AppData\Local\Microsoft\Windows\INetCache\Content.Outlook\VE0W9OAQ\learning%20outcomes%20(00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ke.mobegi\AppData\Local\Microsoft\Windows\INetCache\Content.Outlook\VE0W9OAQ\learning%20outcomes%20(00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'[learning outcomes (005).xlsx]Analysis'!$C$4:$C$6</c:f>
              <c:strCache>
                <c:ptCount val="3"/>
                <c:pt idx="0">
                  <c:v>Enrolled</c:v>
                </c:pt>
                <c:pt idx="1">
                  <c:v>Registered</c:v>
                </c:pt>
                <c:pt idx="2">
                  <c:v>Completed</c:v>
                </c:pt>
              </c:strCache>
            </c:strRef>
          </c:cat>
          <c:val>
            <c:numRef>
              <c:f>'[learning outcomes (005).xlsx]Analysis'!$D$4:$D$6</c:f>
              <c:numCache>
                <c:formatCode>General</c:formatCode>
                <c:ptCount val="3"/>
                <c:pt idx="0">
                  <c:v>12180</c:v>
                </c:pt>
                <c:pt idx="1">
                  <c:v>6327</c:v>
                </c:pt>
                <c:pt idx="2">
                  <c:v>2747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57-4DBA-9EA3-100C86CF44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386387184"/>
        <c:axId val="-386375760"/>
        <c:axId val="0"/>
      </c:bar3DChart>
      <c:catAx>
        <c:axId val="-38638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75760"/>
        <c:crosses val="autoZero"/>
        <c:auto val="1"/>
        <c:lblAlgn val="ctr"/>
        <c:lblOffset val="100"/>
        <c:noMultiLvlLbl val="0"/>
      </c:catAx>
      <c:valAx>
        <c:axId val="-3863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8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%Registration by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6911661404673"/>
          <c:y val="0.14361900515540582"/>
          <c:w val="0.77135552814995123"/>
          <c:h val="0.669840109954758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'[Learning overview (005).xlsx]Analysis'!$C$32:$C$78</c:f>
              <c:strCache>
                <c:ptCount val="47"/>
                <c:pt idx="0">
                  <c:v>Wajir</c:v>
                </c:pt>
                <c:pt idx="1">
                  <c:v>West Pokot</c:v>
                </c:pt>
                <c:pt idx="2">
                  <c:v>Tana River</c:v>
                </c:pt>
                <c:pt idx="3">
                  <c:v>Garissa</c:v>
                </c:pt>
                <c:pt idx="4">
                  <c:v>Mandera</c:v>
                </c:pt>
                <c:pt idx="5">
                  <c:v>Kwale</c:v>
                </c:pt>
                <c:pt idx="6">
                  <c:v>Lamu</c:v>
                </c:pt>
                <c:pt idx="7">
                  <c:v>Turkana</c:v>
                </c:pt>
                <c:pt idx="8">
                  <c:v>Narok</c:v>
                </c:pt>
                <c:pt idx="9">
                  <c:v>Marsabit</c:v>
                </c:pt>
                <c:pt idx="10">
                  <c:v>Isiolo</c:v>
                </c:pt>
                <c:pt idx="11">
                  <c:v>Elgeyo-Markwet</c:v>
                </c:pt>
                <c:pt idx="12">
                  <c:v>Samburu</c:v>
                </c:pt>
                <c:pt idx="13">
                  <c:v>Vihiga</c:v>
                </c:pt>
                <c:pt idx="14">
                  <c:v>Nyandarua</c:v>
                </c:pt>
                <c:pt idx="15">
                  <c:v>Taita Taveta</c:v>
                </c:pt>
                <c:pt idx="16">
                  <c:v>Kirinyaga</c:v>
                </c:pt>
                <c:pt idx="17">
                  <c:v>Nandi</c:v>
                </c:pt>
                <c:pt idx="18">
                  <c:v>Kericho</c:v>
                </c:pt>
                <c:pt idx="19">
                  <c:v>Tharaka Nithi</c:v>
                </c:pt>
                <c:pt idx="20">
                  <c:v>Embu</c:v>
                </c:pt>
                <c:pt idx="21">
                  <c:v>Busia</c:v>
                </c:pt>
                <c:pt idx="22">
                  <c:v>Baringo</c:v>
                </c:pt>
                <c:pt idx="23">
                  <c:v>Nyamira</c:v>
                </c:pt>
                <c:pt idx="24">
                  <c:v>Migori</c:v>
                </c:pt>
                <c:pt idx="25">
                  <c:v>Bomet</c:v>
                </c:pt>
                <c:pt idx="26">
                  <c:v>Makueni</c:v>
                </c:pt>
                <c:pt idx="27">
                  <c:v>Kitui</c:v>
                </c:pt>
                <c:pt idx="28">
                  <c:v>Kajiado</c:v>
                </c:pt>
                <c:pt idx="29">
                  <c:v>Laikipia</c:v>
                </c:pt>
                <c:pt idx="30">
                  <c:v>Trans-Nzoia</c:v>
                </c:pt>
                <c:pt idx="31">
                  <c:v>Kisii</c:v>
                </c:pt>
                <c:pt idx="32">
                  <c:v>Murang'a</c:v>
                </c:pt>
                <c:pt idx="33">
                  <c:v>Uasin Gishu</c:v>
                </c:pt>
                <c:pt idx="34">
                  <c:v>Bungoma</c:v>
                </c:pt>
                <c:pt idx="35">
                  <c:v>Siaya</c:v>
                </c:pt>
                <c:pt idx="36">
                  <c:v>Homa Bay</c:v>
                </c:pt>
                <c:pt idx="37">
                  <c:v>Nakuru</c:v>
                </c:pt>
                <c:pt idx="38">
                  <c:v>Mombasa</c:v>
                </c:pt>
                <c:pt idx="39">
                  <c:v>Kilifi</c:v>
                </c:pt>
                <c:pt idx="40">
                  <c:v>Meru</c:v>
                </c:pt>
                <c:pt idx="41">
                  <c:v>Machakos</c:v>
                </c:pt>
                <c:pt idx="42">
                  <c:v>Kisumu</c:v>
                </c:pt>
                <c:pt idx="43">
                  <c:v>Kiambu</c:v>
                </c:pt>
                <c:pt idx="44">
                  <c:v>Nyeri</c:v>
                </c:pt>
                <c:pt idx="45">
                  <c:v>Kakamega</c:v>
                </c:pt>
                <c:pt idx="46">
                  <c:v>Nairobi</c:v>
                </c:pt>
              </c:strCache>
            </c:strRef>
          </c:cat>
          <c:val>
            <c:numRef>
              <c:f>'[Learning overview (005).xlsx]Analysis'!$F$32:$F$78</c:f>
              <c:numCache>
                <c:formatCode>0.00</c:formatCode>
                <c:ptCount val="47"/>
                <c:pt idx="0">
                  <c:v>0.16567263088137837</c:v>
                </c:pt>
                <c:pt idx="1">
                  <c:v>0.2485089463220676</c:v>
                </c:pt>
                <c:pt idx="2">
                  <c:v>0.31477799867461892</c:v>
                </c:pt>
                <c:pt idx="3">
                  <c:v>0.31477799867461892</c:v>
                </c:pt>
                <c:pt idx="4">
                  <c:v>0.34791252485089463</c:v>
                </c:pt>
                <c:pt idx="5">
                  <c:v>0.39761431411530812</c:v>
                </c:pt>
                <c:pt idx="6">
                  <c:v>0.39761431411530812</c:v>
                </c:pt>
                <c:pt idx="7">
                  <c:v>0.43074884029158389</c:v>
                </c:pt>
                <c:pt idx="8">
                  <c:v>0.43074884029158389</c:v>
                </c:pt>
                <c:pt idx="9">
                  <c:v>0.51358515573227304</c:v>
                </c:pt>
                <c:pt idx="10">
                  <c:v>0.64612326043737578</c:v>
                </c:pt>
                <c:pt idx="11">
                  <c:v>0.64612326043737578</c:v>
                </c:pt>
                <c:pt idx="12">
                  <c:v>0.67925778661365144</c:v>
                </c:pt>
                <c:pt idx="13">
                  <c:v>0.69582504970178927</c:v>
                </c:pt>
                <c:pt idx="14">
                  <c:v>0.72895957587806492</c:v>
                </c:pt>
                <c:pt idx="15">
                  <c:v>0.76209410205434058</c:v>
                </c:pt>
                <c:pt idx="16">
                  <c:v>0.86149768058316778</c:v>
                </c:pt>
                <c:pt idx="17">
                  <c:v>0.97746852220013247</c:v>
                </c:pt>
                <c:pt idx="18">
                  <c:v>1.0271703114645461</c:v>
                </c:pt>
                <c:pt idx="19">
                  <c:v>1.0934393638170974</c:v>
                </c:pt>
                <c:pt idx="20">
                  <c:v>1.2094102054340623</c:v>
                </c:pt>
                <c:pt idx="21">
                  <c:v>1.2922465208747516</c:v>
                </c:pt>
                <c:pt idx="22">
                  <c:v>1.2922465208747516</c:v>
                </c:pt>
                <c:pt idx="23">
                  <c:v>1.4413518886679921</c:v>
                </c:pt>
                <c:pt idx="24">
                  <c:v>1.5076209410205434</c:v>
                </c:pt>
                <c:pt idx="25">
                  <c:v>1.5407554671968191</c:v>
                </c:pt>
                <c:pt idx="26">
                  <c:v>1.6070245195493704</c:v>
                </c:pt>
                <c:pt idx="27">
                  <c:v>1.6401590457256463</c:v>
                </c:pt>
                <c:pt idx="28">
                  <c:v>1.7064280980781974</c:v>
                </c:pt>
                <c:pt idx="29">
                  <c:v>1.7064280980781974</c:v>
                </c:pt>
                <c:pt idx="30">
                  <c:v>1.7726971504307489</c:v>
                </c:pt>
                <c:pt idx="31">
                  <c:v>1.8886679920477136</c:v>
                </c:pt>
                <c:pt idx="32">
                  <c:v>2.0709078860172299</c:v>
                </c:pt>
                <c:pt idx="33">
                  <c:v>2.0874751491053676</c:v>
                </c:pt>
                <c:pt idx="34">
                  <c:v>2.1206096752816435</c:v>
                </c:pt>
                <c:pt idx="35">
                  <c:v>2.1537442014579193</c:v>
                </c:pt>
                <c:pt idx="36">
                  <c:v>2.1703114645460571</c:v>
                </c:pt>
                <c:pt idx="37">
                  <c:v>2.6341948310139163</c:v>
                </c:pt>
                <c:pt idx="38">
                  <c:v>2.7501656726308816</c:v>
                </c:pt>
                <c:pt idx="39">
                  <c:v>2.9158383035122597</c:v>
                </c:pt>
                <c:pt idx="40">
                  <c:v>3.0649436713055001</c:v>
                </c:pt>
                <c:pt idx="41">
                  <c:v>3.6613651424784628</c:v>
                </c:pt>
                <c:pt idx="42">
                  <c:v>3.8767395626242549</c:v>
                </c:pt>
                <c:pt idx="43">
                  <c:v>5.4340622929092115</c:v>
                </c:pt>
                <c:pt idx="44">
                  <c:v>5.4671968190854869</c:v>
                </c:pt>
                <c:pt idx="45">
                  <c:v>6.9913850231941685</c:v>
                </c:pt>
                <c:pt idx="46">
                  <c:v>22.316103379721667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88-472C-A144-9A61FF0F4E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86379568"/>
        <c:axId val="-386386640"/>
      </c:barChart>
      <c:catAx>
        <c:axId val="-38637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86640"/>
        <c:crosses val="autoZero"/>
        <c:auto val="1"/>
        <c:lblAlgn val="r"/>
        <c:lblOffset val="100"/>
        <c:noMultiLvlLbl val="0"/>
      </c:catAx>
      <c:valAx>
        <c:axId val="-38638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'[learning outcomes (005).xlsx]Cadre analysis'!$D$3</c:f>
              <c:strCache>
                <c:ptCount val="1"/>
                <c:pt idx="0">
                  <c:v>Registered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7"/>
              <c:tx>
                <c:rich>
                  <a:bodyPr/>
                  <a:lstStyle/>
                  <a:p>
                    <a:fld id="{664072D1-6A47-413F-9D93-96A2139D783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'[learning outcomes (005).xlsx]Cadre analysis'!$C$4:$C$22</c:f>
              <c:strCache>
                <c:ptCount val="19"/>
                <c:pt idx="0">
                  <c:v>Medical Engineering</c:v>
                </c:pt>
                <c:pt idx="1">
                  <c:v>Anesthetist</c:v>
                </c:pt>
                <c:pt idx="2">
                  <c:v>Dentist</c:v>
                </c:pt>
                <c:pt idx="3">
                  <c:v>Radiographer</c:v>
                </c:pt>
                <c:pt idx="4">
                  <c:v>Orthopedic Technologist</c:v>
                </c:pt>
                <c:pt idx="5">
                  <c:v>Occupational Therapist</c:v>
                </c:pt>
                <c:pt idx="6">
                  <c:v>Physiotherapist</c:v>
                </c:pt>
                <c:pt idx="7">
                  <c:v>Medical Specialist</c:v>
                </c:pt>
                <c:pt idx="8">
                  <c:v>HIV Testing Services</c:v>
                </c:pt>
                <c:pt idx="9">
                  <c:v>Medical Officer</c:v>
                </c:pt>
                <c:pt idx="10">
                  <c:v>Pharmacist</c:v>
                </c:pt>
                <c:pt idx="11">
                  <c:v>Nutritionist</c:v>
                </c:pt>
                <c:pt idx="12">
                  <c:v>Other</c:v>
                </c:pt>
                <c:pt idx="13">
                  <c:v>Health Records Officer</c:v>
                </c:pt>
                <c:pt idx="14">
                  <c:v>Lab Tech</c:v>
                </c:pt>
                <c:pt idx="15">
                  <c:v>Public Health Officer</c:v>
                </c:pt>
                <c:pt idx="16">
                  <c:v>Clinical Officer</c:v>
                </c:pt>
                <c:pt idx="17">
                  <c:v>Nurse/Midwife</c:v>
                </c:pt>
                <c:pt idx="18">
                  <c:v>Pharm Tech</c:v>
                </c:pt>
              </c:strCache>
            </c:strRef>
          </c:cat>
          <c:val>
            <c:numRef>
              <c:f>'[learning outcomes (005).xlsx]Cadre analysis'!$D$4:$D$22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</c:v>
                </c:pt>
                <c:pt idx="6">
                  <c:v>17</c:v>
                </c:pt>
                <c:pt idx="7">
                  <c:v>25</c:v>
                </c:pt>
                <c:pt idx="8">
                  <c:v>36</c:v>
                </c:pt>
                <c:pt idx="9">
                  <c:v>44</c:v>
                </c:pt>
                <c:pt idx="10">
                  <c:v>85</c:v>
                </c:pt>
                <c:pt idx="11">
                  <c:v>100</c:v>
                </c:pt>
                <c:pt idx="12">
                  <c:v>100</c:v>
                </c:pt>
                <c:pt idx="13">
                  <c:v>112</c:v>
                </c:pt>
                <c:pt idx="14">
                  <c:v>209</c:v>
                </c:pt>
                <c:pt idx="15">
                  <c:v>282</c:v>
                </c:pt>
                <c:pt idx="16">
                  <c:v>381</c:v>
                </c:pt>
                <c:pt idx="17">
                  <c:v>1033</c:v>
                </c:pt>
                <c:pt idx="18">
                  <c:v>1279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72-49F5-9BC2-941338A68CCD}"/>
            </c:ext>
          </c:extLst>
        </c:ser>
        <c:ser>
          <c:idx val="1"/>
          <c:order val="1"/>
          <c:tx>
            <c:strRef>
              <c:f>'[learning outcomes (005).xlsx]Cadre analysis'!$E$3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901153212520586E-2"/>
                      <c:h val="9.243834724548893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'[learning outcomes (005).xlsx]Cadre analysis'!$C$4:$C$22</c:f>
              <c:strCache>
                <c:ptCount val="19"/>
                <c:pt idx="0">
                  <c:v>Medical Engineering</c:v>
                </c:pt>
                <c:pt idx="1">
                  <c:v>Anesthetist</c:v>
                </c:pt>
                <c:pt idx="2">
                  <c:v>Dentist</c:v>
                </c:pt>
                <c:pt idx="3">
                  <c:v>Radiographer</c:v>
                </c:pt>
                <c:pt idx="4">
                  <c:v>Orthopedic Technologist</c:v>
                </c:pt>
                <c:pt idx="5">
                  <c:v>Occupational Therapist</c:v>
                </c:pt>
                <c:pt idx="6">
                  <c:v>Physiotherapist</c:v>
                </c:pt>
                <c:pt idx="7">
                  <c:v>Medical Specialist</c:v>
                </c:pt>
                <c:pt idx="8">
                  <c:v>HIV Testing Services</c:v>
                </c:pt>
                <c:pt idx="9">
                  <c:v>Medical Officer</c:v>
                </c:pt>
                <c:pt idx="10">
                  <c:v>Pharmacist</c:v>
                </c:pt>
                <c:pt idx="11">
                  <c:v>Nutritionist</c:v>
                </c:pt>
                <c:pt idx="12">
                  <c:v>Other</c:v>
                </c:pt>
                <c:pt idx="13">
                  <c:v>Health Records Officer</c:v>
                </c:pt>
                <c:pt idx="14">
                  <c:v>Lab Tech</c:v>
                </c:pt>
                <c:pt idx="15">
                  <c:v>Public Health Officer</c:v>
                </c:pt>
                <c:pt idx="16">
                  <c:v>Clinical Officer</c:v>
                </c:pt>
                <c:pt idx="17">
                  <c:v>Nurse/Midwife</c:v>
                </c:pt>
                <c:pt idx="18">
                  <c:v>Pharm Tech</c:v>
                </c:pt>
              </c:strCache>
            </c:strRef>
          </c:cat>
          <c:val>
            <c:numRef>
              <c:f>'[learning outcomes (005).xlsx]Cadre analysis'!$E$4:$E$22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10</c:v>
                </c:pt>
                <c:pt idx="7">
                  <c:v>15</c:v>
                </c:pt>
                <c:pt idx="8">
                  <c:v>21</c:v>
                </c:pt>
                <c:pt idx="9">
                  <c:v>12</c:v>
                </c:pt>
                <c:pt idx="10">
                  <c:v>25</c:v>
                </c:pt>
                <c:pt idx="11">
                  <c:v>43</c:v>
                </c:pt>
                <c:pt idx="12">
                  <c:v>27</c:v>
                </c:pt>
                <c:pt idx="13">
                  <c:v>60</c:v>
                </c:pt>
                <c:pt idx="14">
                  <c:v>112</c:v>
                </c:pt>
                <c:pt idx="15">
                  <c:v>111</c:v>
                </c:pt>
                <c:pt idx="16">
                  <c:v>161</c:v>
                </c:pt>
                <c:pt idx="17">
                  <c:v>442</c:v>
                </c:pt>
                <c:pt idx="18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72-49F5-9BC2-941338A68C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386384464"/>
        <c:axId val="-386385552"/>
        <c:axId val="0"/>
      </c:bar3DChart>
      <c:catAx>
        <c:axId val="-38638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85552"/>
        <c:crosses val="autoZero"/>
        <c:auto val="1"/>
        <c:lblAlgn val="ctr"/>
        <c:lblOffset val="100"/>
        <c:noMultiLvlLbl val="0"/>
      </c:catAx>
      <c:valAx>
        <c:axId val="-38638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8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%Registration by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65-4E48-9F17-371FF7D00E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65-4E48-9F17-371FF7D00E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65-4E48-9F17-371FF7D00E1C}"/>
              </c:ext>
            </c:extLst>
          </c:dPt>
          <c:dLbls>
            <c:dLbl>
              <c:idx val="0"/>
              <c:layout>
                <c:manualLayout>
                  <c:x val="5.4863995610880352E-2"/>
                  <c:y val="4.6296296296295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65-4E48-9F17-371FF7D00E1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688798024896159E-2"/>
                  <c:y val="4.629629629629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65-4E48-9F17-371FF7D00E1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787257533982429E-2"/>
                  <c:y val="-1.126311383357622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F65-4E48-9F17-371FF7D00E1C}"/>
                </c:ext>
                <c:ext xmlns:c15="http://schemas.microsoft.com/office/drawing/2012/chart" uri="{CE6537A1-D6FC-4f65-9D91-7224C49458BB}">
                  <c15:layout>
                    <c:manualLayout>
                      <c:w val="0.23682239206548059"/>
                      <c:h val="0.27938650395248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'[learning outcomes (005).xlsx]Analysis'!$Q$18:$Q$20</c:f>
              <c:strCache>
                <c:ptCount val="3"/>
                <c:pt idx="0">
                  <c:v>Private</c:v>
                </c:pt>
                <c:pt idx="1">
                  <c:v>Faith-based</c:v>
                </c:pt>
                <c:pt idx="2">
                  <c:v>Public</c:v>
                </c:pt>
              </c:strCache>
            </c:strRef>
          </c:cat>
          <c:val>
            <c:numRef>
              <c:f>'[learning outcomes (005).xlsx]Analysis'!$T$18:$T$20</c:f>
              <c:numCache>
                <c:formatCode>0.00</c:formatCode>
                <c:ptCount val="3"/>
                <c:pt idx="0">
                  <c:v>35.293187924766869</c:v>
                </c:pt>
                <c:pt idx="1">
                  <c:v>10.463094673620988</c:v>
                </c:pt>
                <c:pt idx="2">
                  <c:v>48.727675043464522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F-414B-B32C-9D7E5D5015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%Registration by </a:t>
            </a:r>
            <a:r>
              <a:rPr lang="en-US" sz="2400" dirty="0" smtClean="0"/>
              <a:t>Work station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27-442E-8AD8-D5B99E256BB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27-442E-8AD8-D5B99E256BB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'[learning outcomes (005).xlsx]Analysis'!$J$18:$J$19</c:f>
              <c:strCache>
                <c:ptCount val="2"/>
                <c:pt idx="0">
                  <c:v>Facility Health Based</c:v>
                </c:pt>
                <c:pt idx="1">
                  <c:v>Community Health Based</c:v>
                </c:pt>
              </c:strCache>
            </c:strRef>
          </c:cat>
          <c:val>
            <c:numRef>
              <c:f>'[learning outcomes (005).xlsx]Analysis'!$M$18:$M$19</c:f>
              <c:numCache>
                <c:formatCode>0.00</c:formatCode>
                <c:ptCount val="2"/>
                <c:pt idx="0">
                  <c:v>75.359570096412199</c:v>
                </c:pt>
                <c:pt idx="1">
                  <c:v>23.518255097202463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AC-49C8-A2CD-D7BB49666F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386382288"/>
        <c:axId val="-386386096"/>
        <c:axId val="0"/>
      </c:bar3DChart>
      <c:catAx>
        <c:axId val="-38638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86096"/>
        <c:crosses val="autoZero"/>
        <c:auto val="1"/>
        <c:lblAlgn val="ctr"/>
        <c:lblOffset val="100"/>
        <c:noMultiLvlLbl val="0"/>
      </c:catAx>
      <c:valAx>
        <c:axId val="-38638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638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C0726-FE1C-45B2-B597-C2A4FE93E72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F6D6-7D0A-44F0-A3DE-FBCD41E6B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2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4461F-8898-1F4C-B6DF-BB7F5C383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187DDA-207E-F248-9093-9C8BAC2FC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356709-4F9F-684B-B5E6-9BBDDBCB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2B9A8-E12E-D543-8DCD-AAB7CEC5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6A91E-05B4-454F-8231-9413A87E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955" y="155519"/>
            <a:ext cx="2168407" cy="9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3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D5CBB-FCB7-764A-BA1B-24A57235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C107D8-E653-2F42-AE83-DFE778118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E79723-B12A-AD45-A715-54A87AB5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EE78D3-7B6C-6E48-B432-5B84F018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44FFE0-FF28-FA41-9C47-ACEE7FBC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9CDA84-681C-C74F-9DFB-765E637D9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B157FC-7D46-4442-A9D2-64E021670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D6FBE8-D801-974D-B25A-1F4E415A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41EFD0-9B70-424E-9D95-4C57DC86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AA979D-1F6F-3540-A14E-FEA58F7A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1E70C-E85C-FB43-B86D-4B381AF3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909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FB299-237E-544D-9E22-0F29FD8C6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951"/>
            <a:ext cx="10515600" cy="4765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47D0B-2979-284B-B51F-F919A11F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E76D43-EF43-134F-8647-E3F10821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116" y="6515169"/>
            <a:ext cx="9761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921679-0590-EF4F-AB03-0B0CE63C08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C57608-5D2C-5347-965A-F7A855004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36267"/>
            <a:ext cx="10248979" cy="680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DC6613-30F3-DD41-8416-2BD658088D40}"/>
              </a:ext>
            </a:extLst>
          </p:cNvPr>
          <p:cNvSpPr/>
          <p:nvPr userDrawn="1"/>
        </p:nvSpPr>
        <p:spPr>
          <a:xfrm>
            <a:off x="10371809" y="6342641"/>
            <a:ext cx="163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www.amref.org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955" y="155519"/>
            <a:ext cx="2168407" cy="9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2B75B-1B89-084D-B97C-AD3C6590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D89D7-09A5-C24C-83BB-932BFD5F2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B633-183E-CF47-B24B-CB8D68FC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1E563F-9DDD-EF44-B8C2-9079EE44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83917-2A1A-1A45-BBD8-F2FC692F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A5C26-D226-E246-A6EA-5E985124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591F4A-B929-8D4F-ABA1-982A75264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EF41A-6D96-2146-9563-BF05480C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DD7055-C767-E442-A7ED-26868971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4A1B3D-159E-8142-B571-87206F18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F5D4E-3141-F548-9FFC-05F684E5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6286E-397F-9940-B1D7-99A10732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7B5061-2EE0-704B-A705-5E2109B5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4A7FA8-C6DD-6E44-9D2C-0C8D0AEA0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27FB96-800C-7147-B1E8-33491E38E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B95C00-DCD3-5D48-B1E0-121F5398C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830B76-FDAF-0F47-A392-38829836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C06B2C-F3DC-1249-811B-F8521BEA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38FF30-620B-9942-A88D-E450DAAF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01319-7D2D-904B-9735-A5CB2054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D16E44-1EAD-1545-9172-C5E054A7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981A0C-8CE6-3146-AE3E-6BF2721D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C12A7A-7ADF-3942-9D51-3919ACBB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AD5353-BB51-2949-A8DA-529D9B0F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CAE267-99B2-0841-8B4F-20D82490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7E76D43-EF43-134F-8647-E3F108213C90}"/>
              </a:ext>
            </a:extLst>
          </p:cNvPr>
          <p:cNvSpPr txBox="1">
            <a:spLocks/>
          </p:cNvSpPr>
          <p:nvPr userDrawn="1"/>
        </p:nvSpPr>
        <p:spPr>
          <a:xfrm>
            <a:off x="44116" y="6515169"/>
            <a:ext cx="976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921679-0590-EF4F-AB03-0B0CE63C08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C57608-5D2C-5347-965A-F7A855004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536267"/>
            <a:ext cx="10248979" cy="680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DC6613-30F3-DD41-8416-2BD658088D40}"/>
              </a:ext>
            </a:extLst>
          </p:cNvPr>
          <p:cNvSpPr/>
          <p:nvPr userDrawn="1"/>
        </p:nvSpPr>
        <p:spPr>
          <a:xfrm>
            <a:off x="10371809" y="6342641"/>
            <a:ext cx="163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www.amref.org</a:t>
            </a:r>
          </a:p>
        </p:txBody>
      </p:sp>
    </p:spTree>
    <p:extLst>
      <p:ext uri="{BB962C8B-B14F-4D97-AF65-F5344CB8AC3E}">
        <p14:creationId xmlns:p14="http://schemas.microsoft.com/office/powerpoint/2010/main" val="389490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7B13A-B2E7-6846-A0E3-7E674D45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C5C80D-6D56-D349-B864-89B47EE5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270E12-D7FD-7E4E-870B-0A83C9634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7C756-A970-494F-A1AD-A1824FB1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51E6F4-5111-C643-8D6A-9526C70A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3479C2-2FDC-994D-8A63-9274DB98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36F93-C349-E244-BEC0-5BB50E93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C91721-B354-F24D-9C13-A5C938AC8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BE1667-960D-EA48-8D3B-ABE451EA0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B8CF96-3201-5344-90DF-458F8BDF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32DFF-419F-374F-A260-FA840D24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E67BC9-BC4D-C84B-88F7-53044347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42B4A9-DE07-A045-A57D-146E85AD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055AB-43F8-F849-8B57-402C039B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1C8A58-899F-C94C-AAF5-85407D1A4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1BD1AE-8815-604A-AE08-2817800A3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AA27E6-6782-BB47-A76D-77F28B14F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21679-0590-EF4F-AB03-0B0CE63C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mIaEBsciF_w&amp;t=156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DC6613-30F3-DD41-8416-2BD658088D40}"/>
              </a:ext>
            </a:extLst>
          </p:cNvPr>
          <p:cNvSpPr/>
          <p:nvPr/>
        </p:nvSpPr>
        <p:spPr>
          <a:xfrm>
            <a:off x="10448153" y="6373419"/>
            <a:ext cx="1608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www.amref.org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A27252-A621-3646-A099-01CFFECEE2BA}"/>
              </a:ext>
            </a:extLst>
          </p:cNvPr>
          <p:cNvSpPr txBox="1"/>
          <p:nvPr/>
        </p:nvSpPr>
        <p:spPr>
          <a:xfrm>
            <a:off x="4818848" y="1953361"/>
            <a:ext cx="730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C13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Online Training in Kenya</a:t>
            </a:r>
            <a:r>
              <a:rPr lang="en-US" sz="4000" b="1" dirty="0"/>
              <a:t/>
            </a:r>
            <a:br>
              <a:rPr lang="en-US" sz="4000" b="1" dirty="0"/>
            </a:br>
            <a:endParaRPr lang="x-none" sz="4000" dirty="0">
              <a:solidFill>
                <a:srgbClr val="DC13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4613D1-15F4-264B-8B6F-6029ABD5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61" y="3291118"/>
            <a:ext cx="609600" cy="50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4D71B3-C1D5-C549-838D-EF8A6460DC3A}"/>
              </a:ext>
            </a:extLst>
          </p:cNvPr>
          <p:cNvSpPr/>
          <p:nvPr/>
        </p:nvSpPr>
        <p:spPr>
          <a:xfrm>
            <a:off x="7465925" y="3796782"/>
            <a:ext cx="3727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Amref Health Africa </a:t>
            </a:r>
            <a:endParaRPr lang="x-none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994501-282C-394A-A32E-59D311531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3583"/>
            <a:ext cx="4749663" cy="43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70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Way forward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2" y="1017431"/>
            <a:ext cx="6467243" cy="515953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Created </a:t>
            </a:r>
            <a:r>
              <a:rPr lang="en-US" sz="2400" dirty="0"/>
              <a:t>an e-Flier which is being distributed via different media (emails, WhatsApp, Telegram </a:t>
            </a:r>
            <a:r>
              <a:rPr lang="en-US" sz="2400" dirty="0" err="1"/>
              <a:t>etc</a:t>
            </a:r>
            <a:r>
              <a:rPr lang="en-US" sz="2400" dirty="0"/>
              <a:t>) highlighting course content, certification, no cost to health worker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2. Encourage many of our colleagues to register for the course 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DB8B-55C2-4002-85AA-45E3882BEB3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1308749"/>
            <a:ext cx="5015345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DC6613-30F3-DD41-8416-2BD658088D40}"/>
              </a:ext>
            </a:extLst>
          </p:cNvPr>
          <p:cNvSpPr/>
          <p:nvPr/>
        </p:nvSpPr>
        <p:spPr>
          <a:xfrm>
            <a:off x="4795804" y="5304064"/>
            <a:ext cx="26003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www.amref.org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2F6C97-82BE-4847-B328-C993447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56" y="-39511"/>
            <a:ext cx="12282311" cy="69370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B94A1F7-3294-B84F-B6C9-F2DCE8F9345A}"/>
              </a:ext>
            </a:extLst>
          </p:cNvPr>
          <p:cNvGrpSpPr/>
          <p:nvPr/>
        </p:nvGrpSpPr>
        <p:grpSpPr>
          <a:xfrm>
            <a:off x="3681235" y="2114257"/>
            <a:ext cx="4829528" cy="3081042"/>
            <a:chOff x="3390194" y="2433811"/>
            <a:chExt cx="4829528" cy="30810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9D65633-611F-E14B-9BA0-B7FCA38C5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6322" y="2950279"/>
              <a:ext cx="3073400" cy="17145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12FC858-97B0-B447-A79D-B0C6F2CB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0194" y="2433811"/>
              <a:ext cx="2446161" cy="3081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97" y="365125"/>
            <a:ext cx="10821603" cy="866909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MOH COVID-19 Training - HCPs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97" y="1232034"/>
            <a:ext cx="7954275" cy="481149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Amref Health Africa has partnered with the Kenya </a:t>
            </a:r>
            <a:r>
              <a:rPr lang="en-US" sz="2800" dirty="0"/>
              <a:t>MoH </a:t>
            </a:r>
            <a:r>
              <a:rPr lang="en-US" sz="2800" dirty="0" smtClean="0"/>
              <a:t>to offer a </a:t>
            </a:r>
            <a:r>
              <a:rPr lang="en-US" sz="2800" b="1" dirty="0" smtClean="0"/>
              <a:t>COVID-19 course </a:t>
            </a:r>
            <a:r>
              <a:rPr lang="en-US" sz="2800" dirty="0" smtClean="0"/>
              <a:t>through the </a:t>
            </a:r>
            <a:r>
              <a:rPr lang="en-US" sz="2800" dirty="0" err="1" smtClean="0"/>
              <a:t>Jibu</a:t>
            </a:r>
            <a:r>
              <a:rPr lang="en-US" sz="2800" dirty="0" smtClean="0"/>
              <a:t> mobile learning app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The course has 3 modules developed by the Ministry and digitized by Amref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The course takes approximately 40 hours to complete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Upon course completion, the HCWs receive: </a:t>
            </a:r>
          </a:p>
          <a:p>
            <a:pPr marL="1264158" lvl="2" indent="-514350" algn="just">
              <a:buFont typeface="+mj-lt"/>
              <a:buAutoNum type="arabicPeriod"/>
            </a:pPr>
            <a:r>
              <a:rPr lang="en-US" sz="2200" b="1" dirty="0"/>
              <a:t>Digital certificates</a:t>
            </a:r>
            <a:r>
              <a:rPr lang="en-US" sz="2200" dirty="0"/>
              <a:t> (signed by MOH &amp; Amref) and </a:t>
            </a:r>
          </a:p>
          <a:p>
            <a:pPr marL="1264158" lvl="2" indent="-514350" algn="just">
              <a:buFont typeface="+mj-lt"/>
              <a:buAutoNum type="arabicPeriod"/>
            </a:pPr>
            <a:r>
              <a:rPr lang="en-US" b="1" dirty="0"/>
              <a:t>CPD points</a:t>
            </a:r>
            <a:r>
              <a:rPr lang="en-US" dirty="0"/>
              <a:t>, which supports their license renewal 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DB8B-55C2-4002-85AA-45E3882BEB39}" type="slidenum">
              <a:rPr lang="en-US" smtClean="0"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621690" y="607966"/>
            <a:ext cx="2836657" cy="5907203"/>
            <a:chOff x="8616877" y="268123"/>
            <a:chExt cx="2836657" cy="59072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1690" y="268123"/>
              <a:ext cx="2831844" cy="34388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28791"/>
            <a:stretch/>
          </p:blipFill>
          <p:spPr>
            <a:xfrm>
              <a:off x="8616877" y="3706202"/>
              <a:ext cx="2831844" cy="2469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5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70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Engagement with stakeholders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2" y="1017431"/>
            <a:ext cx="7646469" cy="51595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1. Amref has engaged and agreed with regulators to offer  CPD points:</a:t>
            </a:r>
            <a:endParaRPr lang="en-US" sz="2400" dirty="0"/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Nursing Council of Kenya </a:t>
            </a: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US" dirty="0"/>
              <a:t>Clinical Officers Council </a:t>
            </a: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US" dirty="0"/>
              <a:t>Pharmacy &amp; Poisons Board </a:t>
            </a: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US" dirty="0"/>
              <a:t>Association of Medical Records Officers – Kenya </a:t>
            </a: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US" dirty="0"/>
              <a:t>Kenya Nutrition &amp; Dietetics Institute </a:t>
            </a:r>
          </a:p>
          <a:p>
            <a:pPr lvl="3" algn="just">
              <a:buFont typeface="Wingdings" panose="05000000000000000000" pitchFamily="2" charset="2"/>
              <a:buChar char="v"/>
            </a:pPr>
            <a:r>
              <a:rPr lang="en-US" dirty="0"/>
              <a:t>Medical Practitioners &amp; Dentist Board</a:t>
            </a:r>
          </a:p>
          <a:p>
            <a:pPr marL="201168" lvl="1" indent="0" algn="just">
              <a:buNone/>
            </a:pPr>
            <a:endParaRPr lang="en-US" sz="2200" dirty="0"/>
          </a:p>
          <a:p>
            <a:pPr marL="201168" lvl="1" indent="0" algn="just">
              <a:buNone/>
            </a:pPr>
            <a:r>
              <a:rPr lang="en-US" sz="2200" dirty="0"/>
              <a:t>Discussions with the other regulators are ongoing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DB8B-55C2-4002-85AA-45E3882BEB3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69" y="1308749"/>
            <a:ext cx="3760631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7003" y="801393"/>
            <a:ext cx="3609472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n-US" b="1" dirty="0" smtClean="0"/>
              <a:t>Module 1: Overview of COVID-19</a:t>
            </a:r>
          </a:p>
          <a:p>
            <a:pPr algn="just">
              <a:buFontTx/>
              <a:buChar char="-"/>
            </a:pPr>
            <a:r>
              <a:rPr lang="en-US" dirty="0" smtClean="0"/>
              <a:t>Introduction to COVID-19 </a:t>
            </a:r>
          </a:p>
          <a:p>
            <a:pPr algn="just">
              <a:buFontTx/>
              <a:buChar char="-"/>
            </a:pPr>
            <a:r>
              <a:rPr lang="en-US" dirty="0" smtClean="0"/>
              <a:t>Integrated Disease Surveillance and Response (IDSR)</a:t>
            </a:r>
          </a:p>
          <a:p>
            <a:pPr algn="just">
              <a:buFontTx/>
              <a:buChar char="-"/>
            </a:pPr>
            <a:r>
              <a:rPr lang="en-US" dirty="0" smtClean="0"/>
              <a:t>Enhanced COVID-19 Surveillance</a:t>
            </a:r>
          </a:p>
          <a:p>
            <a:pPr algn="just">
              <a:buFontTx/>
              <a:buChar char="-"/>
            </a:pPr>
            <a:r>
              <a:rPr lang="en-US" dirty="0"/>
              <a:t>COVID-19 Laboratory Diagnostics for Health Care Workers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82730" y="801392"/>
            <a:ext cx="4451683" cy="526252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Calibri" panose="020F0502020204030204" pitchFamily="34" charset="0"/>
              <a:buNone/>
            </a:pPr>
            <a:r>
              <a:rPr lang="en-US" b="1" dirty="0" smtClean="0"/>
              <a:t>Module 2: IPC Measures for COVID -19</a:t>
            </a:r>
          </a:p>
          <a:p>
            <a:pPr algn="just">
              <a:buFontTx/>
              <a:buChar char="-"/>
            </a:pPr>
            <a:r>
              <a:rPr lang="en-US" sz="1600" dirty="0"/>
              <a:t>Infection Prevention &amp; Control (IPC) Measures for Covid-19</a:t>
            </a:r>
          </a:p>
          <a:p>
            <a:pPr algn="just">
              <a:buFontTx/>
              <a:buChar char="-"/>
            </a:pPr>
            <a:r>
              <a:rPr lang="en-US" sz="1600" dirty="0"/>
              <a:t>Case Investigation of COVID-19</a:t>
            </a:r>
          </a:p>
          <a:p>
            <a:pPr algn="just">
              <a:buFontTx/>
              <a:buChar char="-"/>
            </a:pPr>
            <a:r>
              <a:rPr lang="en-US" sz="1600" dirty="0"/>
              <a:t>Healthcare Waste Management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Cleaning and Disinfection of Environment and Equipment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Cleaning, Disinfection and Chlorine Mixtures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Infection Prevention &amp; Control (IPC) Practices in a COVID-19 Quarantine Centre 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COVID-19 Case Management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Occupational Health and Safety in the Context of COVID-19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Safe Handling of Deceased Bodies of COVID-19</a:t>
            </a:r>
          </a:p>
          <a:p>
            <a:pPr algn="just">
              <a:buFontTx/>
              <a:buChar char="-"/>
            </a:pPr>
            <a:r>
              <a:rPr lang="en-US" sz="1600" dirty="0" smtClean="0"/>
              <a:t>- Home Based Isolation and Care for COVID-19</a:t>
            </a:r>
          </a:p>
          <a:p>
            <a:pPr lvl="4"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 lvl="4"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 lvl="4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16218" y="700328"/>
            <a:ext cx="3575782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Module 3: Rapid response teams (RRT) and communication for COVID-19</a:t>
            </a:r>
          </a:p>
          <a:p>
            <a:r>
              <a:rPr lang="en-US" b="1" dirty="0" smtClean="0"/>
              <a:t>- </a:t>
            </a:r>
            <a:r>
              <a:rPr lang="en-US" dirty="0"/>
              <a:t>Rapid Response Teams (RRT) and Communication for COVID </a:t>
            </a:r>
            <a:r>
              <a:rPr lang="en-US" dirty="0" smtClean="0"/>
              <a:t>19</a:t>
            </a:r>
          </a:p>
          <a:p>
            <a:r>
              <a:rPr lang="en-US" dirty="0" smtClean="0"/>
              <a:t>- Rapid Response Teams at Health Facility Level</a:t>
            </a:r>
          </a:p>
          <a:p>
            <a:r>
              <a:rPr lang="en-US" dirty="0" smtClean="0"/>
              <a:t>- Risk Communication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Mental Health &amp; Psychosocial Support</a:t>
            </a:r>
          </a:p>
          <a:p>
            <a:pPr marL="566928" lvl="3" indent="0">
              <a:buFont typeface="Calibri" pitchFamily="34" charset="0"/>
              <a:buNone/>
            </a:pPr>
            <a:endParaRPr lang="en-US" sz="2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964" y="365126"/>
            <a:ext cx="11159836" cy="52870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Course outline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4865" y="184821"/>
            <a:ext cx="10515600" cy="57503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Current statistics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231A50A5-E2A3-41E8-9F61-31F564DBB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08619"/>
              </p:ext>
            </p:extLst>
          </p:nvPr>
        </p:nvGraphicFramePr>
        <p:xfrm>
          <a:off x="457201" y="759854"/>
          <a:ext cx="10613264" cy="516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86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1679-0590-EF4F-AB03-0B0CE63C080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229A629F-B26A-413C-97DA-16981128DEA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708772" y="-1173256"/>
          <a:ext cx="13609544" cy="920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8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459A4A12-98F3-4900-B43B-A734A201F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287923"/>
              </p:ext>
            </p:extLst>
          </p:nvPr>
        </p:nvGraphicFramePr>
        <p:xfrm>
          <a:off x="314325" y="914400"/>
          <a:ext cx="11563350" cy="543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54865" y="184821"/>
            <a:ext cx="10515600" cy="57503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Registration by cadre- Registration vs Completion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5" y="184821"/>
            <a:ext cx="10515600" cy="57503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Sector comparisons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47062F90-8681-4572-BB52-D4AFC75A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03472"/>
              </p:ext>
            </p:extLst>
          </p:nvPr>
        </p:nvGraphicFramePr>
        <p:xfrm>
          <a:off x="-1" y="759854"/>
          <a:ext cx="6109855" cy="572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EDFFF95-9FDE-47B2-8E4A-43E433840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33856"/>
              </p:ext>
            </p:extLst>
          </p:nvPr>
        </p:nvGraphicFramePr>
        <p:xfrm>
          <a:off x="5486400" y="759854"/>
          <a:ext cx="6705600" cy="535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637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365126"/>
            <a:ext cx="11090564" cy="52870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How to access the course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2" y="1017431"/>
            <a:ext cx="11150079" cy="51595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dirty="0" smtClean="0">
              <a:hlinkClick r:id="rId2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hlinkClick r:id="rId2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hlinkClick r:id="rId2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hlinkClick r:id="rId2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hlinkClick r:id="rId2"/>
            </a:endParaRPr>
          </a:p>
          <a:p>
            <a:pPr marL="0" indent="0" algn="just">
              <a:buNone/>
            </a:pPr>
            <a:endParaRPr lang="en-US" dirty="0" smtClean="0">
              <a:hlinkClick r:id="rId2"/>
            </a:endParaRPr>
          </a:p>
          <a:p>
            <a:pPr marL="0" indent="0" algn="just">
              <a:buNone/>
            </a:pPr>
            <a:endParaRPr lang="en-US" dirty="0">
              <a:hlinkClick r:id="rId2"/>
            </a:endParaRPr>
          </a:p>
          <a:p>
            <a:pPr marL="0" indent="0" algn="just">
              <a:buNone/>
            </a:pPr>
            <a:endParaRPr lang="en-US" dirty="0" smtClean="0">
              <a:hlinkClick r:id="rId2"/>
            </a:endParaRPr>
          </a:p>
          <a:p>
            <a:pPr marL="0" indent="0" algn="just">
              <a:buNone/>
            </a:pPr>
            <a:endParaRPr lang="en-US" dirty="0">
              <a:hlinkClick r:id="rId2"/>
            </a:endParaRPr>
          </a:p>
          <a:p>
            <a:pPr marL="0" indent="0" algn="just">
              <a:buNone/>
            </a:pPr>
            <a:r>
              <a:rPr lang="en-US" dirty="0" smtClean="0">
                <a:hlinkClick r:id="rId2"/>
              </a:rPr>
              <a:t>Play video </a:t>
            </a:r>
          </a:p>
          <a:p>
            <a:pPr marL="0" indent="0" algn="just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www.youtube.com/watch?v=mIaEBsciF_w&amp;t=156s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DB8B-55C2-4002-85AA-45E3882BEB39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9692" b="6214"/>
          <a:stretch/>
        </p:blipFill>
        <p:spPr bwMode="auto">
          <a:xfrm>
            <a:off x="263236" y="1017431"/>
            <a:ext cx="11596255" cy="4261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5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371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MOH COVID-19 Training - HCPs</vt:lpstr>
      <vt:lpstr>Engagement with stakeholders </vt:lpstr>
      <vt:lpstr>PowerPoint Presentation</vt:lpstr>
      <vt:lpstr>PowerPoint Presentation</vt:lpstr>
      <vt:lpstr>PowerPoint Presentation</vt:lpstr>
      <vt:lpstr>PowerPoint Presentation</vt:lpstr>
      <vt:lpstr>Sector comparisons </vt:lpstr>
      <vt:lpstr>How to access the course </vt:lpstr>
      <vt:lpstr>Way forward </vt:lpstr>
      <vt:lpstr>PowerPoint Presentation</vt:lpstr>
    </vt:vector>
  </TitlesOfParts>
  <Company>Amref Health Africa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Mukami</dc:creator>
  <cp:lastModifiedBy>Duke Mobegi</cp:lastModifiedBy>
  <cp:revision>110</cp:revision>
  <dcterms:created xsi:type="dcterms:W3CDTF">2019-11-28T08:18:48Z</dcterms:created>
  <dcterms:modified xsi:type="dcterms:W3CDTF">2020-12-10T08:20:41Z</dcterms:modified>
</cp:coreProperties>
</file>