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 id="272"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E"/>
    <a:srgbClr val="0065B0"/>
    <a:srgbClr val="2DA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jpeg" /><Relationship Id="rId1" Type="http://schemas.openxmlformats.org/officeDocument/2006/relationships/slideMaster" Target="../slideMasters/slideMaster1.xml" /><Relationship Id="rId4" Type="http://schemas.openxmlformats.org/officeDocument/2006/relationships/image" Target="../media/image4.jpg"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81188" y="802743"/>
            <a:ext cx="10993549" cy="808010"/>
          </a:xfrm>
          <a:effectLst/>
        </p:spPr>
        <p:txBody>
          <a:bodyPr anchor="b">
            <a:normAutofit/>
          </a:bodyPr>
          <a:lstStyle>
            <a:lvl1pPr algn="ct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1751889"/>
            <a:ext cx="10993543" cy="590321"/>
          </a:xfrm>
        </p:spPr>
        <p:txBody>
          <a:bodyPr anchor="t">
            <a:normAutofit/>
          </a:bodyPr>
          <a:lstStyle>
            <a:lvl1pPr marL="0" indent="0" algn="ctr">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16">
            <a:extLst>
              <a:ext uri="{FF2B5EF4-FFF2-40B4-BE49-F238E27FC236}">
                <a16:creationId xmlns:a16="http://schemas.microsoft.com/office/drawing/2014/main" id="{71FC7DBB-1266-4630-8711-F47110564B41}"/>
              </a:ext>
            </a:extLst>
          </p:cNvPr>
          <p:cNvPicPr>
            <a:picLocks noChangeAspect="1"/>
          </p:cNvPicPr>
          <p:nvPr userDrawn="1"/>
        </p:nvPicPr>
        <p:blipFill>
          <a:blip r:embed="rId2"/>
          <a:stretch>
            <a:fillRect/>
          </a:stretch>
        </p:blipFill>
        <p:spPr>
          <a:xfrm>
            <a:off x="4196661" y="3866838"/>
            <a:ext cx="3652701" cy="2429046"/>
          </a:xfrm>
          <a:prstGeom prst="rect">
            <a:avLst/>
          </a:prstGeom>
        </p:spPr>
      </p:pic>
      <p:pic>
        <p:nvPicPr>
          <p:cNvPr id="19" name="Picture 18">
            <a:extLst>
              <a:ext uri="{FF2B5EF4-FFF2-40B4-BE49-F238E27FC236}">
                <a16:creationId xmlns:a16="http://schemas.microsoft.com/office/drawing/2014/main" id="{B968FA6B-3223-437F-91A3-B9F0CD5A9B54}"/>
              </a:ext>
            </a:extLst>
          </p:cNvPr>
          <p:cNvPicPr>
            <a:picLocks noChangeAspect="1"/>
          </p:cNvPicPr>
          <p:nvPr userDrawn="1"/>
        </p:nvPicPr>
        <p:blipFill>
          <a:blip r:embed="rId3"/>
          <a:stretch>
            <a:fillRect/>
          </a:stretch>
        </p:blipFill>
        <p:spPr>
          <a:xfrm>
            <a:off x="7913652" y="3866836"/>
            <a:ext cx="3643571" cy="2429047"/>
          </a:xfrm>
          <a:prstGeom prst="rect">
            <a:avLst/>
          </a:prstGeom>
        </p:spPr>
      </p:pic>
      <p:pic>
        <p:nvPicPr>
          <p:cNvPr id="21" name="Picture 20">
            <a:extLst>
              <a:ext uri="{FF2B5EF4-FFF2-40B4-BE49-F238E27FC236}">
                <a16:creationId xmlns:a16="http://schemas.microsoft.com/office/drawing/2014/main" id="{A035E7E9-D241-46DF-B608-9C281A6C0264}"/>
              </a:ext>
            </a:extLst>
          </p:cNvPr>
          <p:cNvPicPr>
            <a:picLocks noChangeAspect="1"/>
          </p:cNvPicPr>
          <p:nvPr userDrawn="1"/>
        </p:nvPicPr>
        <p:blipFill>
          <a:blip r:embed="rId4"/>
          <a:stretch>
            <a:fillRect/>
          </a:stretch>
        </p:blipFill>
        <p:spPr>
          <a:xfrm>
            <a:off x="468241" y="3876467"/>
            <a:ext cx="3641747" cy="24290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9CF062-3588-4E24-9718-C72A581829AC}"/>
              </a:ext>
            </a:extLst>
          </p:cNvPr>
          <p:cNvSpPr/>
          <p:nvPr userDrawn="1"/>
        </p:nvSpPr>
        <p:spPr>
          <a:xfrm>
            <a:off x="439365" y="6325587"/>
            <a:ext cx="9840932" cy="284353"/>
          </a:xfrm>
          <a:prstGeom prst="rect">
            <a:avLst/>
          </a:prstGeom>
          <a:solidFill>
            <a:srgbClr val="0065B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Date Placeholder 3">
            <a:extLst>
              <a:ext uri="{FF2B5EF4-FFF2-40B4-BE49-F238E27FC236}">
                <a16:creationId xmlns:a16="http://schemas.microsoft.com/office/drawing/2014/main" id="{B33B8F06-6012-4E4A-A4BA-1EBAADE75AFD}"/>
              </a:ext>
            </a:extLst>
          </p:cNvPr>
          <p:cNvSpPr txBox="1">
            <a:spLocks/>
          </p:cNvSpPr>
          <p:nvPr userDrawn="1"/>
        </p:nvSpPr>
        <p:spPr>
          <a:xfrm>
            <a:off x="9540465" y="6285199"/>
            <a:ext cx="67587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1BEF0D-F0BB-DE4B-95CE-6DB70DBA9567}" type="datetimeFigureOut">
              <a:rPr lang="en-US" smtClean="0"/>
              <a:pPr/>
              <a:t>12/10/2020</a:t>
            </a:fld>
            <a:endParaRPr lang="en-US" dirty="0"/>
          </a:p>
        </p:txBody>
      </p:sp>
      <p:sp>
        <p:nvSpPr>
          <p:cNvPr id="11" name="Slide Number Placeholder 5">
            <a:extLst>
              <a:ext uri="{FF2B5EF4-FFF2-40B4-BE49-F238E27FC236}">
                <a16:creationId xmlns:a16="http://schemas.microsoft.com/office/drawing/2014/main" id="{62BFE7C8-2F09-4C6E-979D-EAD925C1E9BE}"/>
              </a:ext>
            </a:extLst>
          </p:cNvPr>
          <p:cNvSpPr txBox="1">
            <a:spLocks/>
          </p:cNvSpPr>
          <p:nvPr userDrawn="1"/>
        </p:nvSpPr>
        <p:spPr>
          <a:xfrm>
            <a:off x="439365" y="6263397"/>
            <a:ext cx="346364"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pic>
        <p:nvPicPr>
          <p:cNvPr id="12" name="Picture 2" descr="http://www.ghtcoalition.org/member-logos/CHREAD-color.jpg">
            <a:extLst>
              <a:ext uri="{FF2B5EF4-FFF2-40B4-BE49-F238E27FC236}">
                <a16:creationId xmlns:a16="http://schemas.microsoft.com/office/drawing/2014/main" id="{D4962A61-1360-4F32-A62D-D21F1C4C35D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5272" b="34546"/>
          <a:stretch/>
        </p:blipFill>
        <p:spPr bwMode="auto">
          <a:xfrm>
            <a:off x="10374283" y="6248907"/>
            <a:ext cx="1296785" cy="3913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a:extLst>
              <a:ext uri="{FF2B5EF4-FFF2-40B4-BE49-F238E27FC236}">
                <a16:creationId xmlns:a16="http://schemas.microsoft.com/office/drawing/2014/main" id="{05B523E7-B75B-47AD-9E9B-68E1723D4DDD}"/>
              </a:ext>
            </a:extLst>
          </p:cNvPr>
          <p:cNvSpPr>
            <a:spLocks noGrp="1"/>
          </p:cNvSpPr>
          <p:nvPr>
            <p:ph idx="1"/>
          </p:nvPr>
        </p:nvSpPr>
        <p:spPr>
          <a:xfrm>
            <a:off x="581192" y="1913260"/>
            <a:ext cx="11029616" cy="1945052"/>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439E2899-D12C-4239-A2E7-1322D25365AB}"/>
              </a:ext>
            </a:extLst>
          </p:cNvPr>
          <p:cNvSpPr>
            <a:spLocks noGrp="1"/>
          </p:cNvSpPr>
          <p:nvPr>
            <p:ph type="title"/>
          </p:nvPr>
        </p:nvSpPr>
        <p:spPr>
          <a:xfrm>
            <a:off x="581193"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 Id="rId9" Type="http://schemas.openxmlformats.org/officeDocument/2006/relationships/image" Target="../media/image1.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913260"/>
            <a:ext cx="11029616" cy="1945052"/>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6534" y="457200"/>
            <a:ext cx="3703320" cy="94997"/>
          </a:xfrm>
          <a:prstGeom prst="rect">
            <a:avLst/>
          </a:prstGeom>
          <a:solidFill>
            <a:srgbClr val="0065B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rgbClr val="2DA5FF"/>
          </a:solidFill>
          <a:ln>
            <a:noFill/>
          </a:ln>
          <a:effectLst/>
        </p:spPr>
        <p:style>
          <a:lnRef idx="1">
            <a:schemeClr val="accent1"/>
          </a:lnRef>
          <a:fillRef idx="3">
            <a:schemeClr val="accent1"/>
          </a:fillRef>
          <a:effectRef idx="2">
            <a:schemeClr val="accent1"/>
          </a:effectRef>
          <a:fontRef idx="minor">
            <a:schemeClr val="lt1"/>
          </a:fontRef>
        </p:style>
      </p:sp>
      <p:sp>
        <p:nvSpPr>
          <p:cNvPr id="13" name="Date Placeholder 3">
            <a:extLst>
              <a:ext uri="{FF2B5EF4-FFF2-40B4-BE49-F238E27FC236}">
                <a16:creationId xmlns:a16="http://schemas.microsoft.com/office/drawing/2014/main" id="{DF0EF1FE-3B7C-4AC0-B385-183C11C7028B}"/>
              </a:ext>
            </a:extLst>
          </p:cNvPr>
          <p:cNvSpPr txBox="1">
            <a:spLocks/>
          </p:cNvSpPr>
          <p:nvPr userDrawn="1"/>
        </p:nvSpPr>
        <p:spPr>
          <a:xfrm>
            <a:off x="9501445" y="6344169"/>
            <a:ext cx="872838" cy="284353"/>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1BEF0D-F0BB-DE4B-95CE-6DB70DBA9567}" type="datetimeFigureOut">
              <a:rPr lang="en-US" sz="1000" b="0" smtClean="0"/>
              <a:pPr/>
              <a:t>12/10/2020</a:t>
            </a:fld>
            <a:endParaRPr lang="en-US" sz="1000" b="0" dirty="0"/>
          </a:p>
        </p:txBody>
      </p:sp>
      <p:sp>
        <p:nvSpPr>
          <p:cNvPr id="14" name="Slide Number Placeholder 5">
            <a:extLst>
              <a:ext uri="{FF2B5EF4-FFF2-40B4-BE49-F238E27FC236}">
                <a16:creationId xmlns:a16="http://schemas.microsoft.com/office/drawing/2014/main" id="{EE63E2E5-9D7F-4E50-BF0C-7782B3F2FB9E}"/>
              </a:ext>
            </a:extLst>
          </p:cNvPr>
          <p:cNvSpPr txBox="1">
            <a:spLocks/>
          </p:cNvSpPr>
          <p:nvPr userDrawn="1"/>
        </p:nvSpPr>
        <p:spPr>
          <a:xfrm>
            <a:off x="439365" y="6325587"/>
            <a:ext cx="408533" cy="30293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000" smtClean="0"/>
              <a:pPr/>
              <a:t>‹#›</a:t>
            </a:fld>
            <a:endParaRPr lang="en-US" sz="1000" dirty="0"/>
          </a:p>
        </p:txBody>
      </p:sp>
      <p:sp>
        <p:nvSpPr>
          <p:cNvPr id="16" name="Rectangle 15">
            <a:extLst>
              <a:ext uri="{FF2B5EF4-FFF2-40B4-BE49-F238E27FC236}">
                <a16:creationId xmlns:a16="http://schemas.microsoft.com/office/drawing/2014/main" id="{79DCF475-87B1-4E6D-A48D-28B49E590AE4}"/>
              </a:ext>
            </a:extLst>
          </p:cNvPr>
          <p:cNvSpPr/>
          <p:nvPr userDrawn="1"/>
        </p:nvSpPr>
        <p:spPr>
          <a:xfrm>
            <a:off x="439364" y="6400800"/>
            <a:ext cx="10060043" cy="209140"/>
          </a:xfrm>
          <a:prstGeom prst="rect">
            <a:avLst/>
          </a:prstGeom>
          <a:solidFill>
            <a:srgbClr val="0065B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Date Placeholder 3">
            <a:extLst>
              <a:ext uri="{FF2B5EF4-FFF2-40B4-BE49-F238E27FC236}">
                <a16:creationId xmlns:a16="http://schemas.microsoft.com/office/drawing/2014/main" id="{6EF39DE1-4412-4BA8-9EC0-6814D5D64260}"/>
              </a:ext>
            </a:extLst>
          </p:cNvPr>
          <p:cNvSpPr txBox="1">
            <a:spLocks/>
          </p:cNvSpPr>
          <p:nvPr userDrawn="1"/>
        </p:nvSpPr>
        <p:spPr>
          <a:xfrm>
            <a:off x="9742073" y="6373044"/>
            <a:ext cx="872838" cy="284353"/>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1BEF0D-F0BB-DE4B-95CE-6DB70DBA9567}" type="datetimeFigureOut">
              <a:rPr lang="en-US" sz="1000" b="0" smtClean="0"/>
              <a:pPr/>
              <a:t>12/10/2020</a:t>
            </a:fld>
            <a:endParaRPr lang="en-US" sz="1000" b="0" dirty="0"/>
          </a:p>
        </p:txBody>
      </p:sp>
      <p:sp>
        <p:nvSpPr>
          <p:cNvPr id="18" name="Slide Number Placeholder 5">
            <a:extLst>
              <a:ext uri="{FF2B5EF4-FFF2-40B4-BE49-F238E27FC236}">
                <a16:creationId xmlns:a16="http://schemas.microsoft.com/office/drawing/2014/main" id="{7F09DA09-62D7-46C7-AADD-95E70C6C023F}"/>
              </a:ext>
            </a:extLst>
          </p:cNvPr>
          <p:cNvSpPr txBox="1">
            <a:spLocks/>
          </p:cNvSpPr>
          <p:nvPr userDrawn="1"/>
        </p:nvSpPr>
        <p:spPr>
          <a:xfrm>
            <a:off x="439365" y="6364087"/>
            <a:ext cx="408533" cy="30293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000" smtClean="0"/>
              <a:pPr/>
              <a:t>‹#›</a:t>
            </a:fld>
            <a:endParaRPr lang="en-US" sz="1000" dirty="0"/>
          </a:p>
        </p:txBody>
      </p:sp>
      <p:pic>
        <p:nvPicPr>
          <p:cNvPr id="19" name="Picture 2" descr="http://www.ghtcoalition.org/member-logos/CHREAD-color.jpg">
            <a:extLst>
              <a:ext uri="{FF2B5EF4-FFF2-40B4-BE49-F238E27FC236}">
                <a16:creationId xmlns:a16="http://schemas.microsoft.com/office/drawing/2014/main" id="{CC69BC2E-8386-41A8-90CF-FB51550E701D}"/>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35272" b="34546"/>
          <a:stretch/>
        </p:blipFill>
        <p:spPr bwMode="auto">
          <a:xfrm>
            <a:off x="10547533" y="6364087"/>
            <a:ext cx="964277" cy="29103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Lst>
  <p:txStyles>
    <p:titleStyle>
      <a:lvl1pPr algn="l" defTabSz="457200" rtl="0" eaLnBrk="1" latinLnBrk="0" hangingPunct="1">
        <a:spcBef>
          <a:spcPct val="0"/>
        </a:spcBef>
        <a:buNone/>
        <a:defRPr sz="2800" b="0" kern="1200" cap="all">
          <a:solidFill>
            <a:srgbClr val="00487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410C-A1BA-4B4B-884A-205441715484}"/>
              </a:ext>
            </a:extLst>
          </p:cNvPr>
          <p:cNvSpPr>
            <a:spLocks noGrp="1"/>
          </p:cNvSpPr>
          <p:nvPr>
            <p:ph type="ctrTitle"/>
          </p:nvPr>
        </p:nvSpPr>
        <p:spPr>
          <a:xfrm>
            <a:off x="2455949" y="1586807"/>
            <a:ext cx="8059651" cy="1037175"/>
          </a:xfrm>
        </p:spPr>
        <p:txBody>
          <a:bodyPr>
            <a:normAutofit fontScale="90000"/>
          </a:bodyPr>
          <a:lstStyle/>
          <a:p>
            <a:pPr algn="l"/>
            <a:r>
              <a:rPr lang="en-US" dirty="0"/>
              <a:t>HEALTH RESEARCH AND DEVELOPMENT</a:t>
            </a:r>
          </a:p>
        </p:txBody>
      </p:sp>
      <p:sp>
        <p:nvSpPr>
          <p:cNvPr id="3" name="Subtitle 2">
            <a:extLst>
              <a:ext uri="{FF2B5EF4-FFF2-40B4-BE49-F238E27FC236}">
                <a16:creationId xmlns:a16="http://schemas.microsoft.com/office/drawing/2014/main" id="{AE9D251C-18C3-4FFF-9182-713D4C10D380}"/>
              </a:ext>
            </a:extLst>
          </p:cNvPr>
          <p:cNvSpPr>
            <a:spLocks noGrp="1"/>
          </p:cNvSpPr>
          <p:nvPr>
            <p:ph type="subTitle" idx="1"/>
          </p:nvPr>
        </p:nvSpPr>
        <p:spPr>
          <a:xfrm>
            <a:off x="4143757" y="2782668"/>
            <a:ext cx="2854686" cy="866620"/>
          </a:xfrm>
        </p:spPr>
        <p:txBody>
          <a:bodyPr>
            <a:noAutofit/>
          </a:bodyPr>
          <a:lstStyle/>
          <a:p>
            <a:pPr>
              <a:defRPr/>
            </a:pPr>
            <a:r>
              <a:rPr lang="en-GB" altLang="en-US" sz="2400" b="1" dirty="0"/>
              <a:t>KPNA CONFERENCE</a:t>
            </a:r>
          </a:p>
          <a:p>
            <a:pPr>
              <a:defRPr/>
            </a:pPr>
            <a:r>
              <a:rPr lang="en-GB" altLang="en-US" sz="1200" b="1" dirty="0"/>
              <a:t>10/12/2020</a:t>
            </a:r>
          </a:p>
          <a:p>
            <a:pPr>
              <a:defRPr/>
            </a:pPr>
            <a:endParaRPr lang="en-US" altLang="en-US" sz="1200" b="1" dirty="0"/>
          </a:p>
        </p:txBody>
      </p:sp>
    </p:spTree>
    <p:extLst>
      <p:ext uri="{BB962C8B-B14F-4D97-AF65-F5344CB8AC3E}">
        <p14:creationId xmlns:p14="http://schemas.microsoft.com/office/powerpoint/2010/main" val="1403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1913260"/>
            <a:ext cx="11029616" cy="3339460"/>
          </a:xfrm>
        </p:spPr>
        <p:txBody>
          <a:bodyPr>
            <a:normAutofit/>
          </a:bodyPr>
          <a:lstStyle/>
          <a:p>
            <a:r>
              <a:rPr lang="en-GB" altLang="en-US" sz="2400" dirty="0"/>
              <a:t>R&amp;D is the translation of an </a:t>
            </a:r>
            <a:r>
              <a:rPr lang="en-GB" altLang="en-US" sz="2400" b="1" dirty="0"/>
              <a:t>idea or discovery </a:t>
            </a:r>
            <a:r>
              <a:rPr lang="en-GB" altLang="en-US" sz="2400" dirty="0"/>
              <a:t>into a product that addresses a health need. </a:t>
            </a:r>
          </a:p>
          <a:p>
            <a:endParaRPr lang="en-GB" altLang="en-US" sz="2400" dirty="0"/>
          </a:p>
          <a:p>
            <a:pPr lvl="1"/>
            <a:r>
              <a:rPr lang="en-GB" altLang="en-US" sz="2400" dirty="0"/>
              <a:t>In global health, the end result should be a </a:t>
            </a:r>
            <a:r>
              <a:rPr lang="en-GB" altLang="en-US" sz="2400" b="1" dirty="0"/>
              <a:t>safe and effective</a:t>
            </a:r>
            <a:r>
              <a:rPr lang="en-GB" altLang="en-US" sz="2400" dirty="0"/>
              <a:t> product that is appropriate, affordable, acceptable, and accessible to those who need it most.</a:t>
            </a:r>
            <a:endParaRPr lang="en-US" altLang="en-US" sz="2400" dirty="0"/>
          </a:p>
          <a:p>
            <a:endParaRPr lang="en-US" sz="2400" dirty="0"/>
          </a:p>
        </p:txBody>
      </p:sp>
      <p:sp>
        <p:nvSpPr>
          <p:cNvPr id="3" name="Title 2"/>
          <p:cNvSpPr>
            <a:spLocks noGrp="1"/>
          </p:cNvSpPr>
          <p:nvPr>
            <p:ph type="title"/>
          </p:nvPr>
        </p:nvSpPr>
        <p:spPr/>
        <p:txBody>
          <a:bodyPr>
            <a:normAutofit/>
          </a:bodyPr>
          <a:lstStyle/>
          <a:p>
            <a:r>
              <a:rPr lang="en-US" altLang="en-US" sz="2000" dirty="0">
                <a:solidFill>
                  <a:schemeClr val="tx1">
                    <a:lumMod val="75000"/>
                    <a:lumOff val="25000"/>
                  </a:schemeClr>
                </a:solidFill>
              </a:rPr>
              <a:t>What is Health R&amp;D?</a:t>
            </a:r>
            <a:endParaRPr lang="en-US" sz="2000" dirty="0"/>
          </a:p>
        </p:txBody>
      </p:sp>
    </p:spTree>
    <p:extLst>
      <p:ext uri="{BB962C8B-B14F-4D97-AF65-F5344CB8AC3E}">
        <p14:creationId xmlns:p14="http://schemas.microsoft.com/office/powerpoint/2010/main" val="357592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1913260"/>
            <a:ext cx="11029616" cy="3910024"/>
          </a:xfrm>
        </p:spPr>
        <p:txBody>
          <a:bodyPr>
            <a:normAutofit/>
          </a:bodyPr>
          <a:lstStyle/>
          <a:p>
            <a:pPr marL="384048" lvl="1" indent="-182880">
              <a:spcAft>
                <a:spcPts val="0"/>
              </a:spcAft>
              <a:defRPr/>
            </a:pPr>
            <a:r>
              <a:rPr lang="en-GB" sz="2000" dirty="0">
                <a:solidFill>
                  <a:schemeClr val="tx1">
                    <a:lumMod val="75000"/>
                    <a:lumOff val="25000"/>
                  </a:schemeClr>
                </a:solidFill>
              </a:rPr>
              <a:t>Development of new health innovations results </a:t>
            </a:r>
            <a:r>
              <a:rPr lang="en-GB" sz="2000" b="1" dirty="0">
                <a:solidFill>
                  <a:schemeClr val="tx1">
                    <a:lumMod val="75000"/>
                    <a:lumOff val="25000"/>
                  </a:schemeClr>
                </a:solidFill>
              </a:rPr>
              <a:t>to reduced deaths, reduced treatment costs </a:t>
            </a:r>
            <a:r>
              <a:rPr lang="en-GB" sz="2000" dirty="0">
                <a:solidFill>
                  <a:schemeClr val="tx1">
                    <a:lumMod val="75000"/>
                    <a:lumOff val="25000"/>
                  </a:schemeClr>
                </a:solidFill>
              </a:rPr>
              <a:t>and millions of lives saved translating to improved social and economic outcomes </a:t>
            </a:r>
          </a:p>
          <a:p>
            <a:pPr marL="457200" lvl="1" indent="0">
              <a:spcAft>
                <a:spcPts val="0"/>
              </a:spcAft>
              <a:buNone/>
              <a:defRPr/>
            </a:pPr>
            <a:endParaRPr lang="en-GB" sz="2000" dirty="0">
              <a:solidFill>
                <a:schemeClr val="tx1">
                  <a:lumMod val="75000"/>
                  <a:lumOff val="25000"/>
                </a:schemeClr>
              </a:solidFill>
            </a:endParaRPr>
          </a:p>
          <a:p>
            <a:pPr marL="384048" lvl="1" indent="-182880">
              <a:spcAft>
                <a:spcPts val="0"/>
              </a:spcAft>
              <a:defRPr/>
            </a:pPr>
            <a:r>
              <a:rPr lang="en-GB" sz="2000" dirty="0">
                <a:solidFill>
                  <a:schemeClr val="tx1">
                    <a:lumMod val="75000"/>
                    <a:lumOff val="25000"/>
                  </a:schemeClr>
                </a:solidFill>
              </a:rPr>
              <a:t>R&amp;D is an essential part of the solution to the world’s greatest global health challenges—and one of the biggest </a:t>
            </a:r>
            <a:r>
              <a:rPr lang="en-GB" sz="2000" b="1" dirty="0">
                <a:solidFill>
                  <a:schemeClr val="tx1">
                    <a:lumMod val="75000"/>
                    <a:lumOff val="25000"/>
                  </a:schemeClr>
                </a:solidFill>
              </a:rPr>
              <a:t>drivers of health improvements</a:t>
            </a:r>
            <a:r>
              <a:rPr lang="en-GB" sz="2000" dirty="0">
                <a:solidFill>
                  <a:schemeClr val="tx1">
                    <a:lumMod val="75000"/>
                    <a:lumOff val="25000"/>
                  </a:schemeClr>
                </a:solidFill>
              </a:rPr>
              <a:t> worldwide.</a:t>
            </a:r>
          </a:p>
          <a:p>
            <a:pPr marL="457200" lvl="1" indent="0">
              <a:spcAft>
                <a:spcPts val="0"/>
              </a:spcAft>
              <a:buNone/>
              <a:defRPr/>
            </a:pPr>
            <a:endParaRPr lang="en-GB" sz="2000" dirty="0">
              <a:solidFill>
                <a:schemeClr val="tx1">
                  <a:lumMod val="75000"/>
                  <a:lumOff val="25000"/>
                </a:schemeClr>
              </a:solidFill>
            </a:endParaRPr>
          </a:p>
          <a:p>
            <a:pPr marL="384048" lvl="1" indent="-182880">
              <a:spcAft>
                <a:spcPts val="0"/>
              </a:spcAft>
              <a:defRPr/>
            </a:pPr>
            <a:r>
              <a:rPr lang="en-GB" sz="2000" dirty="0">
                <a:solidFill>
                  <a:schemeClr val="tx1">
                    <a:lumMod val="75000"/>
                    <a:lumOff val="25000"/>
                  </a:schemeClr>
                </a:solidFill>
              </a:rPr>
              <a:t>Is a </a:t>
            </a:r>
            <a:r>
              <a:rPr lang="en-GB" sz="2000" b="1" dirty="0">
                <a:solidFill>
                  <a:schemeClr val="tx1">
                    <a:lumMod val="75000"/>
                    <a:lumOff val="25000"/>
                  </a:schemeClr>
                </a:solidFill>
              </a:rPr>
              <a:t>progress against existing and emerging</a:t>
            </a:r>
            <a:r>
              <a:rPr lang="en-GB" sz="2000" dirty="0">
                <a:solidFill>
                  <a:schemeClr val="tx1">
                    <a:lumMod val="75000"/>
                    <a:lumOff val="25000"/>
                  </a:schemeClr>
                </a:solidFill>
              </a:rPr>
              <a:t> global health threats using current technologies. </a:t>
            </a:r>
          </a:p>
          <a:p>
            <a:pPr marL="457200" lvl="1" indent="0">
              <a:spcAft>
                <a:spcPts val="0"/>
              </a:spcAft>
              <a:buNone/>
              <a:defRPr/>
            </a:pPr>
            <a:endParaRPr lang="en-GB" sz="2000" dirty="0">
              <a:solidFill>
                <a:schemeClr val="tx1">
                  <a:lumMod val="75000"/>
                  <a:lumOff val="25000"/>
                </a:schemeClr>
              </a:solidFill>
            </a:endParaRPr>
          </a:p>
          <a:p>
            <a:pPr marL="384048" lvl="1" indent="-182880">
              <a:spcAft>
                <a:spcPts val="0"/>
              </a:spcAft>
              <a:defRPr/>
            </a:pPr>
            <a:r>
              <a:rPr lang="en-GB" sz="2000" dirty="0">
                <a:solidFill>
                  <a:schemeClr val="tx1">
                    <a:lumMod val="75000"/>
                    <a:lumOff val="25000"/>
                  </a:schemeClr>
                </a:solidFill>
              </a:rPr>
              <a:t>Health R&amp;D </a:t>
            </a:r>
            <a:r>
              <a:rPr lang="en-GB" sz="2000" b="1" dirty="0">
                <a:solidFill>
                  <a:schemeClr val="tx1">
                    <a:lumMod val="75000"/>
                    <a:lumOff val="25000"/>
                  </a:schemeClr>
                </a:solidFill>
              </a:rPr>
              <a:t>has a multiplier effect</a:t>
            </a:r>
            <a:r>
              <a:rPr lang="en-GB" sz="2000" dirty="0">
                <a:solidFill>
                  <a:schemeClr val="tx1">
                    <a:lumMod val="75000"/>
                    <a:lumOff val="25000"/>
                  </a:schemeClr>
                </a:solidFill>
              </a:rPr>
              <a:t>. It not only saves and improves lives, but also creates cost savings, drives economic growth, and enhances global security.</a:t>
            </a:r>
            <a:endParaRPr lang="en-US" sz="2000" dirty="0">
              <a:solidFill>
                <a:schemeClr val="tx1">
                  <a:lumMod val="75000"/>
                  <a:lumOff val="25000"/>
                </a:schemeClr>
              </a:solidFill>
            </a:endParaRPr>
          </a:p>
          <a:p>
            <a:endParaRPr lang="en-US" sz="2000" dirty="0"/>
          </a:p>
        </p:txBody>
      </p:sp>
      <p:sp>
        <p:nvSpPr>
          <p:cNvPr id="3" name="Title 2"/>
          <p:cNvSpPr>
            <a:spLocks noGrp="1"/>
          </p:cNvSpPr>
          <p:nvPr>
            <p:ph type="title"/>
          </p:nvPr>
        </p:nvSpPr>
        <p:spPr/>
        <p:txBody>
          <a:bodyPr>
            <a:normAutofit/>
          </a:bodyPr>
          <a:lstStyle/>
          <a:p>
            <a:r>
              <a:rPr lang="en-GB" altLang="en-US" sz="2000" dirty="0">
                <a:solidFill>
                  <a:schemeClr val="tx1">
                    <a:lumMod val="75000"/>
                    <a:lumOff val="25000"/>
                  </a:schemeClr>
                </a:solidFill>
              </a:rPr>
              <a:t>Why health R&amp;D matters!!</a:t>
            </a:r>
            <a:endParaRPr lang="en-US" sz="2000" dirty="0"/>
          </a:p>
        </p:txBody>
      </p:sp>
    </p:spTree>
    <p:extLst>
      <p:ext uri="{BB962C8B-B14F-4D97-AF65-F5344CB8AC3E}">
        <p14:creationId xmlns:p14="http://schemas.microsoft.com/office/powerpoint/2010/main" val="405951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1913260"/>
            <a:ext cx="11029616" cy="4118572"/>
          </a:xfrm>
        </p:spPr>
        <p:txBody>
          <a:bodyPr>
            <a:normAutofit fontScale="70000" lnSpcReduction="20000"/>
          </a:bodyPr>
          <a:lstStyle/>
          <a:p>
            <a:pPr marL="91440" indent="-91440">
              <a:spcAft>
                <a:spcPts val="0"/>
              </a:spcAft>
              <a:defRPr/>
            </a:pPr>
            <a:r>
              <a:rPr lang="en-GB" sz="2800" dirty="0">
                <a:solidFill>
                  <a:schemeClr val="tx1">
                    <a:lumMod val="75000"/>
                    <a:lumOff val="25000"/>
                  </a:schemeClr>
                </a:solidFill>
              </a:rPr>
              <a:t>Developing a new global health technology requires understanding the health needs of a community, uncovering insight into the biology of diseases or conditions through basic research, translating discoveries into potential products, testing products for efficacy and safety, securing regulatory approval, and introducing and scaling products in the geographies where they are needed</a:t>
            </a:r>
          </a:p>
          <a:p>
            <a:pPr marL="91440" indent="-91440">
              <a:spcAft>
                <a:spcPts val="0"/>
              </a:spcAft>
              <a:defRPr/>
            </a:pPr>
            <a:endParaRPr lang="en-GB" sz="2800" dirty="0">
              <a:solidFill>
                <a:schemeClr val="tx1">
                  <a:lumMod val="75000"/>
                  <a:lumOff val="25000"/>
                </a:schemeClr>
              </a:solidFill>
            </a:endParaRPr>
          </a:p>
          <a:p>
            <a:pPr marL="566928" lvl="2" indent="-182880">
              <a:spcAft>
                <a:spcPts val="0"/>
              </a:spcAft>
              <a:defRPr/>
            </a:pPr>
            <a:r>
              <a:rPr lang="en-US" sz="2800" dirty="0">
                <a:solidFill>
                  <a:schemeClr val="tx1">
                    <a:lumMod val="75000"/>
                    <a:lumOff val="25000"/>
                  </a:schemeClr>
                </a:solidFill>
              </a:rPr>
              <a:t>1. Identify Need</a:t>
            </a:r>
          </a:p>
          <a:p>
            <a:pPr marL="566928" lvl="2" indent="-182880">
              <a:spcAft>
                <a:spcPts val="0"/>
              </a:spcAft>
              <a:defRPr/>
            </a:pPr>
            <a:r>
              <a:rPr lang="en-GB" sz="2800" dirty="0">
                <a:solidFill>
                  <a:schemeClr val="tx1">
                    <a:lumMod val="75000"/>
                    <a:lumOff val="25000"/>
                  </a:schemeClr>
                </a:solidFill>
              </a:rPr>
              <a:t>2. Basic Research and discovery</a:t>
            </a:r>
          </a:p>
          <a:p>
            <a:pPr marL="566928" lvl="2" indent="-182880">
              <a:spcAft>
                <a:spcPts val="0"/>
              </a:spcAft>
              <a:defRPr/>
            </a:pPr>
            <a:r>
              <a:rPr lang="en-GB" sz="2800" dirty="0">
                <a:solidFill>
                  <a:schemeClr val="tx1">
                    <a:lumMod val="75000"/>
                    <a:lumOff val="25000"/>
                  </a:schemeClr>
                </a:solidFill>
              </a:rPr>
              <a:t>3. Preclinical research</a:t>
            </a:r>
          </a:p>
          <a:p>
            <a:pPr marL="566928" lvl="2" indent="-182880">
              <a:spcAft>
                <a:spcPts val="0"/>
              </a:spcAft>
              <a:defRPr/>
            </a:pPr>
            <a:r>
              <a:rPr lang="en-GB" sz="2800" dirty="0">
                <a:solidFill>
                  <a:schemeClr val="tx1">
                    <a:lumMod val="75000"/>
                    <a:lumOff val="25000"/>
                  </a:schemeClr>
                </a:solidFill>
              </a:rPr>
              <a:t>4. Clinical trials</a:t>
            </a:r>
          </a:p>
          <a:p>
            <a:pPr marL="566928" lvl="2" indent="-182880">
              <a:spcAft>
                <a:spcPts val="0"/>
              </a:spcAft>
              <a:defRPr/>
            </a:pPr>
            <a:r>
              <a:rPr lang="en-GB" sz="2800" dirty="0">
                <a:solidFill>
                  <a:schemeClr val="tx1">
                    <a:lumMod val="75000"/>
                    <a:lumOff val="25000"/>
                  </a:schemeClr>
                </a:solidFill>
              </a:rPr>
              <a:t>5. Regulatory reviews and approvals</a:t>
            </a:r>
          </a:p>
          <a:p>
            <a:pPr marL="566928" lvl="2" indent="-182880">
              <a:spcAft>
                <a:spcPts val="0"/>
              </a:spcAft>
              <a:defRPr/>
            </a:pPr>
            <a:r>
              <a:rPr lang="en-GB" sz="2800" dirty="0">
                <a:solidFill>
                  <a:schemeClr val="tx1">
                    <a:lumMod val="75000"/>
                    <a:lumOff val="25000"/>
                  </a:schemeClr>
                </a:solidFill>
              </a:rPr>
              <a:t>6. Introduction and scale</a:t>
            </a:r>
          </a:p>
          <a:p>
            <a:pPr marL="566928" lvl="2" indent="-182880">
              <a:spcAft>
                <a:spcPts val="0"/>
              </a:spcAft>
              <a:defRPr/>
            </a:pPr>
            <a:r>
              <a:rPr lang="en-GB" sz="2800" dirty="0">
                <a:solidFill>
                  <a:schemeClr val="tx1">
                    <a:lumMod val="75000"/>
                    <a:lumOff val="25000"/>
                  </a:schemeClr>
                </a:solidFill>
              </a:rPr>
              <a:t>7. Post approval surveillance</a:t>
            </a:r>
          </a:p>
          <a:p>
            <a:pPr marL="566928" lvl="2" indent="-182880">
              <a:spcAft>
                <a:spcPts val="0"/>
              </a:spcAft>
              <a:defRPr/>
            </a:pPr>
            <a:r>
              <a:rPr lang="en-GB" sz="2800" dirty="0">
                <a:solidFill>
                  <a:schemeClr val="tx1">
                    <a:lumMod val="75000"/>
                    <a:lumOff val="25000"/>
                  </a:schemeClr>
                </a:solidFill>
              </a:rPr>
              <a:t>8. Impact achieved</a:t>
            </a:r>
            <a:endParaRPr lang="en-US" sz="2800" dirty="0">
              <a:solidFill>
                <a:schemeClr val="tx1">
                  <a:lumMod val="75000"/>
                  <a:lumOff val="25000"/>
                </a:schemeClr>
              </a:solidFill>
            </a:endParaRPr>
          </a:p>
          <a:p>
            <a:endParaRPr lang="en-US" sz="2800" dirty="0"/>
          </a:p>
        </p:txBody>
      </p:sp>
      <p:sp>
        <p:nvSpPr>
          <p:cNvPr id="3" name="Title 2"/>
          <p:cNvSpPr>
            <a:spLocks noGrp="1"/>
          </p:cNvSpPr>
          <p:nvPr>
            <p:ph type="title"/>
          </p:nvPr>
        </p:nvSpPr>
        <p:spPr/>
        <p:txBody>
          <a:bodyPr>
            <a:normAutofit/>
          </a:bodyPr>
          <a:lstStyle/>
          <a:p>
            <a:r>
              <a:rPr lang="en-GB" altLang="en-US" dirty="0">
                <a:solidFill>
                  <a:schemeClr val="tx1">
                    <a:lumMod val="75000"/>
                    <a:lumOff val="25000"/>
                  </a:schemeClr>
                </a:solidFill>
              </a:rPr>
              <a:t>What does the R&amp;D process look like?</a:t>
            </a:r>
            <a:endParaRPr lang="en-US" dirty="0"/>
          </a:p>
        </p:txBody>
      </p:sp>
    </p:spTree>
    <p:extLst>
      <p:ext uri="{BB962C8B-B14F-4D97-AF65-F5344CB8AC3E}">
        <p14:creationId xmlns:p14="http://schemas.microsoft.com/office/powerpoint/2010/main" val="99286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1913260"/>
            <a:ext cx="11029616" cy="4230866"/>
          </a:xfrm>
        </p:spPr>
        <p:txBody>
          <a:bodyPr>
            <a:normAutofit fontScale="32500" lnSpcReduction="20000"/>
          </a:bodyPr>
          <a:lstStyle/>
          <a:p>
            <a:pPr marL="384048" lvl="2" indent="0">
              <a:spcAft>
                <a:spcPts val="0"/>
              </a:spcAft>
              <a:buNone/>
              <a:defRPr/>
            </a:pPr>
            <a:r>
              <a:rPr lang="en-US" sz="3200" b="1" i="1" dirty="0">
                <a:solidFill>
                  <a:schemeClr val="tx1">
                    <a:lumMod val="75000"/>
                    <a:lumOff val="25000"/>
                  </a:schemeClr>
                </a:solidFill>
              </a:rPr>
              <a:t>1. Identify Need</a:t>
            </a:r>
          </a:p>
          <a:p>
            <a:pPr marL="804863" lvl="2" indent="63500">
              <a:spcAft>
                <a:spcPts val="0"/>
              </a:spcAft>
              <a:buFont typeface="Wingdings" panose="05000000000000000000" pitchFamily="2" charset="2"/>
              <a:buChar char="Ø"/>
              <a:defRPr/>
            </a:pPr>
            <a:r>
              <a:rPr lang="en-GB" altLang="en-US" sz="3200" dirty="0">
                <a:solidFill>
                  <a:schemeClr val="tx1">
                    <a:lumMod val="75000"/>
                    <a:lumOff val="25000"/>
                  </a:schemeClr>
                </a:solidFill>
              </a:rPr>
              <a:t>	Researchers discuss </a:t>
            </a:r>
            <a:r>
              <a:rPr lang="en-GB" altLang="en-US" sz="3200" b="1" dirty="0">
                <a:solidFill>
                  <a:schemeClr val="tx1">
                    <a:lumMod val="75000"/>
                    <a:lumOff val="25000"/>
                  </a:schemeClr>
                </a:solidFill>
              </a:rPr>
              <a:t>end-user needs and health challenges</a:t>
            </a:r>
            <a:r>
              <a:rPr lang="en-GB" altLang="en-US" sz="3200" dirty="0">
                <a:solidFill>
                  <a:schemeClr val="tx1">
                    <a:lumMod val="75000"/>
                    <a:lumOff val="25000"/>
                  </a:schemeClr>
                </a:solidFill>
              </a:rPr>
              <a:t> with communities keeping in mind cultural norms and health systems to inform product design and 	development. 	These considerations must be revisited throughout the process.</a:t>
            </a:r>
          </a:p>
          <a:p>
            <a:pPr marL="384048" lvl="2" indent="0">
              <a:spcAft>
                <a:spcPts val="0"/>
              </a:spcAft>
              <a:buNone/>
              <a:defRPr/>
            </a:pPr>
            <a:endParaRPr lang="en-US" sz="3200" dirty="0">
              <a:solidFill>
                <a:schemeClr val="tx1">
                  <a:lumMod val="75000"/>
                  <a:lumOff val="25000"/>
                </a:schemeClr>
              </a:solidFill>
            </a:endParaRPr>
          </a:p>
          <a:p>
            <a:pPr marL="384048" lvl="2" indent="0">
              <a:spcAft>
                <a:spcPts val="0"/>
              </a:spcAft>
              <a:buNone/>
              <a:defRPr/>
            </a:pPr>
            <a:r>
              <a:rPr lang="en-GB" sz="3200" b="1" i="1" dirty="0">
                <a:solidFill>
                  <a:schemeClr val="tx1">
                    <a:lumMod val="75000"/>
                    <a:lumOff val="25000"/>
                  </a:schemeClr>
                </a:solidFill>
              </a:rPr>
              <a:t>2. Basic Research and discovery</a:t>
            </a:r>
          </a:p>
          <a:p>
            <a:pPr marL="804863" lvl="2" indent="0">
              <a:spcAft>
                <a:spcPts val="0"/>
              </a:spcAft>
              <a:buFont typeface="Wingdings" panose="05000000000000000000" pitchFamily="2" charset="2"/>
              <a:buChar char="Ø"/>
              <a:defRPr/>
            </a:pPr>
            <a:r>
              <a:rPr lang="en-GB" altLang="en-US" sz="3200" dirty="0">
                <a:solidFill>
                  <a:schemeClr val="tx1">
                    <a:lumMod val="75000"/>
                    <a:lumOff val="25000"/>
                  </a:schemeClr>
                </a:solidFill>
              </a:rPr>
              <a:t>	Scientists uncover insights into the </a:t>
            </a:r>
            <a:r>
              <a:rPr lang="en-GB" altLang="en-US" sz="3200" b="1" dirty="0">
                <a:solidFill>
                  <a:schemeClr val="tx1">
                    <a:lumMod val="75000"/>
                    <a:lumOff val="25000"/>
                  </a:schemeClr>
                </a:solidFill>
              </a:rPr>
              <a:t>biology of the disease or condition and identify potential chemical compounds</a:t>
            </a:r>
            <a:r>
              <a:rPr lang="en-GB" altLang="en-US" sz="3200" dirty="0">
                <a:solidFill>
                  <a:schemeClr val="tx1">
                    <a:lumMod val="75000"/>
                    <a:lumOff val="25000"/>
                  </a:schemeClr>
                </a:solidFill>
              </a:rPr>
              <a:t>, product candidates, or approaches to address  it.</a:t>
            </a:r>
          </a:p>
          <a:p>
            <a:pPr marL="384048" lvl="2" indent="0">
              <a:spcAft>
                <a:spcPts val="0"/>
              </a:spcAft>
              <a:buNone/>
              <a:defRPr/>
            </a:pPr>
            <a:endParaRPr lang="en-GB" sz="3200" dirty="0">
              <a:solidFill>
                <a:schemeClr val="tx1">
                  <a:lumMod val="75000"/>
                  <a:lumOff val="25000"/>
                </a:schemeClr>
              </a:solidFill>
            </a:endParaRPr>
          </a:p>
          <a:p>
            <a:pPr marL="384048" lvl="2" indent="0">
              <a:spcAft>
                <a:spcPts val="0"/>
              </a:spcAft>
              <a:buNone/>
              <a:defRPr/>
            </a:pPr>
            <a:r>
              <a:rPr lang="en-GB" sz="3200" b="1" i="1" dirty="0">
                <a:solidFill>
                  <a:schemeClr val="tx1">
                    <a:lumMod val="75000"/>
                    <a:lumOff val="25000"/>
                  </a:schemeClr>
                </a:solidFill>
              </a:rPr>
              <a:t>3. Preclinical research</a:t>
            </a:r>
          </a:p>
          <a:p>
            <a:pPr marL="895350" lvl="2" indent="-90488">
              <a:spcAft>
                <a:spcPts val="0"/>
              </a:spcAft>
              <a:buFont typeface="Wingdings" panose="05000000000000000000" pitchFamily="2" charset="2"/>
              <a:buChar char="Ø"/>
              <a:tabLst>
                <a:tab pos="895350" algn="l"/>
                <a:tab pos="1792288" algn="l"/>
              </a:tabLst>
              <a:defRPr/>
            </a:pPr>
            <a:r>
              <a:rPr lang="en-GB" altLang="en-US" sz="3200" dirty="0">
                <a:solidFill>
                  <a:schemeClr val="tx1">
                    <a:lumMod val="75000"/>
                    <a:lumOff val="25000"/>
                  </a:schemeClr>
                </a:solidFill>
              </a:rPr>
              <a:t>Researchers </a:t>
            </a:r>
            <a:r>
              <a:rPr lang="en-GB" altLang="en-US" sz="3200" b="1" dirty="0">
                <a:solidFill>
                  <a:schemeClr val="tx1">
                    <a:lumMod val="75000"/>
                    <a:lumOff val="25000"/>
                  </a:schemeClr>
                </a:solidFill>
              </a:rPr>
              <a:t>translate discoveries into potential products</a:t>
            </a:r>
            <a:r>
              <a:rPr lang="en-GB" altLang="en-US" sz="3200" dirty="0">
                <a:solidFill>
                  <a:schemeClr val="tx1">
                    <a:lumMod val="75000"/>
                    <a:lumOff val="25000"/>
                  </a:schemeClr>
                </a:solidFill>
              </a:rPr>
              <a:t> and conduct laboratory testing to determine initial indicators of safety and efficacy.</a:t>
            </a:r>
          </a:p>
          <a:p>
            <a:pPr marL="384048" lvl="2" indent="0">
              <a:spcAft>
                <a:spcPts val="0"/>
              </a:spcAft>
              <a:buNone/>
              <a:defRPr/>
            </a:pPr>
            <a:endParaRPr lang="en-GB" sz="3200" dirty="0">
              <a:solidFill>
                <a:schemeClr val="tx1">
                  <a:lumMod val="75000"/>
                  <a:lumOff val="25000"/>
                </a:schemeClr>
              </a:solidFill>
            </a:endParaRPr>
          </a:p>
          <a:p>
            <a:pPr marL="384048" lvl="2" indent="0">
              <a:spcAft>
                <a:spcPts val="0"/>
              </a:spcAft>
              <a:buNone/>
              <a:defRPr/>
            </a:pPr>
            <a:r>
              <a:rPr lang="en-GB" sz="3200" b="1" i="1" dirty="0">
                <a:solidFill>
                  <a:schemeClr val="tx1">
                    <a:lumMod val="75000"/>
                    <a:lumOff val="25000"/>
                  </a:schemeClr>
                </a:solidFill>
              </a:rPr>
              <a:t>4. Clinical trials</a:t>
            </a:r>
          </a:p>
          <a:p>
            <a:pPr marL="895350" lvl="2" indent="-90488">
              <a:spcAft>
                <a:spcPts val="0"/>
              </a:spcAft>
              <a:buFont typeface="Wingdings" panose="05000000000000000000" pitchFamily="2" charset="2"/>
              <a:buChar char="Ø"/>
              <a:defRPr/>
            </a:pPr>
            <a:r>
              <a:rPr lang="en-GB" altLang="en-US" sz="3200" dirty="0">
                <a:solidFill>
                  <a:schemeClr val="tx1">
                    <a:lumMod val="75000"/>
                    <a:lumOff val="25000"/>
                  </a:schemeClr>
                </a:solidFill>
              </a:rPr>
              <a:t>	Regulatory authority reviews preclinical results, clinical trial design, and ethics factors to determine if product can advance to human clinical trials.</a:t>
            </a:r>
          </a:p>
          <a:p>
            <a:pPr marL="384048" lvl="2" indent="0">
              <a:spcAft>
                <a:spcPts val="0"/>
              </a:spcAft>
              <a:buNone/>
              <a:defRPr/>
            </a:pPr>
            <a:endParaRPr lang="en-GB" sz="3200" dirty="0">
              <a:solidFill>
                <a:schemeClr val="tx1">
                  <a:lumMod val="75000"/>
                  <a:lumOff val="25000"/>
                </a:schemeClr>
              </a:solidFill>
            </a:endParaRPr>
          </a:p>
          <a:p>
            <a:pPr marL="384048" lvl="2" indent="0">
              <a:spcAft>
                <a:spcPts val="0"/>
              </a:spcAft>
              <a:buNone/>
              <a:defRPr/>
            </a:pPr>
            <a:r>
              <a:rPr lang="en-GB" sz="3200" b="1" i="1" dirty="0">
                <a:solidFill>
                  <a:schemeClr val="tx1">
                    <a:lumMod val="75000"/>
                    <a:lumOff val="25000"/>
                  </a:schemeClr>
                </a:solidFill>
              </a:rPr>
              <a:t>5. Regulatory reviews and approvals</a:t>
            </a:r>
          </a:p>
          <a:p>
            <a:pPr marL="895350" lvl="2" indent="-90488">
              <a:spcAft>
                <a:spcPts val="0"/>
              </a:spcAft>
              <a:buFont typeface="Wingdings" panose="05000000000000000000" pitchFamily="2" charset="2"/>
              <a:buChar char="Ø"/>
              <a:defRPr/>
            </a:pPr>
            <a:r>
              <a:rPr lang="en-GB" altLang="en-US" sz="3200" dirty="0">
                <a:solidFill>
                  <a:schemeClr val="tx1">
                    <a:lumMod val="75000"/>
                    <a:lumOff val="25000"/>
                  </a:schemeClr>
                </a:solidFill>
              </a:rPr>
              <a:t>	There is a multi-stage regulatory approval process for many global health products sometimes taking several years before products achieve widespread availability. Regulatory approval must be secured in each country where product is intended for use</a:t>
            </a:r>
          </a:p>
          <a:p>
            <a:pPr marL="384048" lvl="2" indent="0">
              <a:spcAft>
                <a:spcPts val="0"/>
              </a:spcAft>
              <a:buNone/>
              <a:defRPr/>
            </a:pPr>
            <a:endParaRPr lang="en-GB" sz="3200" dirty="0">
              <a:solidFill>
                <a:schemeClr val="tx1">
                  <a:lumMod val="75000"/>
                  <a:lumOff val="25000"/>
                </a:schemeClr>
              </a:solidFill>
            </a:endParaRPr>
          </a:p>
          <a:p>
            <a:pPr marL="384048" lvl="2" indent="0">
              <a:spcAft>
                <a:spcPts val="0"/>
              </a:spcAft>
              <a:buNone/>
              <a:defRPr/>
            </a:pPr>
            <a:r>
              <a:rPr lang="en-GB" sz="3200" b="1" i="1" dirty="0">
                <a:solidFill>
                  <a:schemeClr val="tx1">
                    <a:lumMod val="75000"/>
                    <a:lumOff val="25000"/>
                  </a:schemeClr>
                </a:solidFill>
              </a:rPr>
              <a:t>6. Introduction and scale</a:t>
            </a:r>
          </a:p>
          <a:p>
            <a:pPr marL="895350" lvl="2" indent="-90488">
              <a:spcAft>
                <a:spcPts val="0"/>
              </a:spcAft>
              <a:buFont typeface="Wingdings" panose="05000000000000000000" pitchFamily="2" charset="2"/>
              <a:buChar char="Ø"/>
              <a:defRPr/>
            </a:pPr>
            <a:r>
              <a:rPr lang="en-GB" altLang="en-US" sz="3200" dirty="0">
                <a:solidFill>
                  <a:schemeClr val="tx1">
                    <a:lumMod val="75000"/>
                    <a:lumOff val="25000"/>
                  </a:schemeClr>
                </a:solidFill>
              </a:rPr>
              <a:t>	Product is introduced in countries where it has been approved. Manufacturing and distribution networks must be expanded to meet need</a:t>
            </a:r>
          </a:p>
          <a:p>
            <a:pPr marL="384048" lvl="2" indent="0">
              <a:spcAft>
                <a:spcPts val="0"/>
              </a:spcAft>
              <a:buNone/>
              <a:defRPr/>
            </a:pPr>
            <a:endParaRPr lang="en-GB" sz="3200" dirty="0">
              <a:solidFill>
                <a:schemeClr val="tx1">
                  <a:lumMod val="75000"/>
                  <a:lumOff val="25000"/>
                </a:schemeClr>
              </a:solidFill>
            </a:endParaRPr>
          </a:p>
          <a:p>
            <a:pPr marL="384048" lvl="2" indent="0">
              <a:spcAft>
                <a:spcPts val="0"/>
              </a:spcAft>
              <a:buNone/>
              <a:defRPr/>
            </a:pPr>
            <a:r>
              <a:rPr lang="en-GB" sz="3200" b="1" i="1" dirty="0">
                <a:solidFill>
                  <a:schemeClr val="tx1">
                    <a:lumMod val="75000"/>
                    <a:lumOff val="25000"/>
                  </a:schemeClr>
                </a:solidFill>
              </a:rPr>
              <a:t>7. Post approval surveillance</a:t>
            </a:r>
          </a:p>
          <a:p>
            <a:pPr marL="895350" lvl="2" indent="-90488">
              <a:spcAft>
                <a:spcPts val="0"/>
              </a:spcAft>
              <a:buFont typeface="Wingdings" panose="05000000000000000000" pitchFamily="2" charset="2"/>
              <a:buChar char="Ø"/>
              <a:defRPr/>
            </a:pPr>
            <a:r>
              <a:rPr lang="en-GB" altLang="en-US" sz="3200" dirty="0">
                <a:solidFill>
                  <a:schemeClr val="tx1">
                    <a:lumMod val="75000"/>
                    <a:lumOff val="25000"/>
                  </a:schemeClr>
                </a:solidFill>
              </a:rPr>
              <a:t>	After product introduction, conduct studies to gain further understanding of the product’s use and continue to monitor safety, side effects, and quality.</a:t>
            </a:r>
          </a:p>
          <a:p>
            <a:pPr marL="384048" lvl="2" indent="0">
              <a:spcAft>
                <a:spcPts val="0"/>
              </a:spcAft>
              <a:buNone/>
              <a:defRPr/>
            </a:pPr>
            <a:endParaRPr lang="en-GB" sz="3200" dirty="0">
              <a:solidFill>
                <a:schemeClr val="tx1">
                  <a:lumMod val="75000"/>
                  <a:lumOff val="25000"/>
                </a:schemeClr>
              </a:solidFill>
            </a:endParaRPr>
          </a:p>
          <a:p>
            <a:pPr marL="384048" lvl="2" indent="0">
              <a:spcAft>
                <a:spcPts val="0"/>
              </a:spcAft>
              <a:buNone/>
              <a:defRPr/>
            </a:pPr>
            <a:r>
              <a:rPr lang="en-GB" sz="3200" b="1" i="1" dirty="0">
                <a:solidFill>
                  <a:schemeClr val="tx1">
                    <a:lumMod val="75000"/>
                    <a:lumOff val="25000"/>
                  </a:schemeClr>
                </a:solidFill>
              </a:rPr>
              <a:t>8. Impact achieved</a:t>
            </a:r>
            <a:endParaRPr lang="en-US" sz="3200" b="1" i="1" dirty="0">
              <a:solidFill>
                <a:schemeClr val="tx1">
                  <a:lumMod val="75000"/>
                  <a:lumOff val="25000"/>
                </a:schemeClr>
              </a:solidFill>
            </a:endParaRPr>
          </a:p>
          <a:p>
            <a:pPr marL="895350" lvl="2" indent="-90488">
              <a:spcAft>
                <a:spcPts val="0"/>
              </a:spcAft>
              <a:buFont typeface="Wingdings" panose="05000000000000000000" pitchFamily="2" charset="2"/>
              <a:buChar char="Ø"/>
              <a:defRPr/>
            </a:pPr>
            <a:r>
              <a:rPr lang="en-US" altLang="en-US" sz="3200" dirty="0">
                <a:solidFill>
                  <a:schemeClr val="tx1">
                    <a:lumMod val="75000"/>
                    <a:lumOff val="25000"/>
                  </a:schemeClr>
                </a:solidFill>
              </a:rPr>
              <a:t>	Lives saved or improved, Health care costs reduced, Economic growth accelerated</a:t>
            </a:r>
          </a:p>
          <a:p>
            <a:pPr marL="384048" lvl="2" indent="0">
              <a:spcAft>
                <a:spcPts val="0"/>
              </a:spcAft>
              <a:buNone/>
              <a:defRPr/>
            </a:pPr>
            <a:endParaRPr lang="en-US" sz="3200" dirty="0">
              <a:solidFill>
                <a:schemeClr val="tx1">
                  <a:lumMod val="75000"/>
                  <a:lumOff val="25000"/>
                </a:schemeClr>
              </a:solidFill>
            </a:endParaRPr>
          </a:p>
          <a:p>
            <a:endParaRPr lang="en-US" sz="3200" dirty="0"/>
          </a:p>
        </p:txBody>
      </p:sp>
      <p:sp>
        <p:nvSpPr>
          <p:cNvPr id="3" name="Title 2"/>
          <p:cNvSpPr>
            <a:spLocks noGrp="1"/>
          </p:cNvSpPr>
          <p:nvPr>
            <p:ph type="title"/>
          </p:nvPr>
        </p:nvSpPr>
        <p:spPr/>
        <p:txBody>
          <a:bodyPr>
            <a:normAutofit/>
          </a:bodyPr>
          <a:lstStyle/>
          <a:p>
            <a:r>
              <a:rPr lang="en-GB" altLang="en-US" sz="3200" dirty="0">
                <a:solidFill>
                  <a:schemeClr val="tx1">
                    <a:lumMod val="75000"/>
                    <a:lumOff val="25000"/>
                  </a:schemeClr>
                </a:solidFill>
              </a:rPr>
              <a:t>What does the R&amp;D process look like?</a:t>
            </a:r>
            <a:endParaRPr lang="en-US" sz="3200" dirty="0"/>
          </a:p>
        </p:txBody>
      </p:sp>
    </p:spTree>
    <p:extLst>
      <p:ext uri="{BB962C8B-B14F-4D97-AF65-F5344CB8AC3E}">
        <p14:creationId xmlns:p14="http://schemas.microsoft.com/office/powerpoint/2010/main" val="142050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b="1" dirty="0">
                <a:solidFill>
                  <a:schemeClr val="tx1">
                    <a:lumMod val="75000"/>
                    <a:lumOff val="25000"/>
                  </a:schemeClr>
                </a:solidFill>
              </a:rPr>
              <a:t>CHALLENGES ALONG THE GLOBAL HEALTH R&amp;D</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333201669"/>
              </p:ext>
            </p:extLst>
          </p:nvPr>
        </p:nvGraphicFramePr>
        <p:xfrm>
          <a:off x="1076325" y="1860883"/>
          <a:ext cx="9753600" cy="4492291"/>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751531135"/>
                    </a:ext>
                  </a:extLst>
                </a:gridCol>
                <a:gridCol w="4876800">
                  <a:extLst>
                    <a:ext uri="{9D8B030D-6E8A-4147-A177-3AD203B41FA5}">
                      <a16:colId xmlns:a16="http://schemas.microsoft.com/office/drawing/2014/main" val="186070877"/>
                    </a:ext>
                  </a:extLst>
                </a:gridCol>
              </a:tblGrid>
              <a:tr h="455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cap="all" dirty="0">
                          <a:solidFill>
                            <a:schemeClr val="lt1"/>
                          </a:solidFill>
                          <a:effectLst/>
                          <a:latin typeface="+mn-lt"/>
                          <a:ea typeface="+mn-ea"/>
                          <a:cs typeface="+mn-cs"/>
                        </a:rPr>
                        <a:t>CHALLENGE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cap="all" dirty="0">
                          <a:solidFill>
                            <a:schemeClr val="lt1"/>
                          </a:solidFill>
                          <a:effectLst/>
                          <a:latin typeface="+mn-lt"/>
                          <a:ea typeface="+mn-ea"/>
                          <a:cs typeface="+mn-cs"/>
                        </a:rPr>
                        <a:t>SOLUTION</a:t>
                      </a:r>
                    </a:p>
                  </a:txBody>
                  <a:tcPr/>
                </a:tc>
                <a:extLst>
                  <a:ext uri="{0D108BD9-81ED-4DB2-BD59-A6C34878D82A}">
                    <a16:rowId xmlns:a16="http://schemas.microsoft.com/office/drawing/2014/main" val="2844696155"/>
                  </a:ext>
                </a:extLst>
              </a:tr>
              <a:tr h="726023">
                <a:tc>
                  <a:txBody>
                    <a:bodyPr/>
                    <a:lstStyle/>
                    <a:p>
                      <a:r>
                        <a:rPr lang="en-GB" sz="1200" dirty="0"/>
                        <a:t>Lack of profit incentive for private-sector investment in R&amp;D to meet the health needs of people in poor regions</a:t>
                      </a:r>
                      <a:endParaRPr lang="en-US" sz="1200" dirty="0"/>
                    </a:p>
                  </a:txBody>
                  <a:tcPr/>
                </a:tc>
                <a:tc>
                  <a:txBody>
                    <a:bodyPr/>
                    <a:lstStyle/>
                    <a:p>
                      <a:r>
                        <a:rPr lang="en-GB" sz="1200" b="0" i="0" kern="1200" dirty="0">
                          <a:solidFill>
                            <a:schemeClr val="dk1"/>
                          </a:solidFill>
                          <a:effectLst/>
                          <a:latin typeface="+mn-lt"/>
                          <a:ea typeface="+mn-ea"/>
                          <a:cs typeface="+mn-cs"/>
                        </a:rPr>
                        <a:t>Strong public-sector financing for global health R&amp;D, investment in product development partnerships, advancing incentives and innovative financing mechanisms</a:t>
                      </a:r>
                      <a:endParaRPr lang="en-US" sz="1200" dirty="0"/>
                    </a:p>
                  </a:txBody>
                  <a:tcPr/>
                </a:tc>
                <a:extLst>
                  <a:ext uri="{0D108BD9-81ED-4DB2-BD59-A6C34878D82A}">
                    <a16:rowId xmlns:a16="http://schemas.microsoft.com/office/drawing/2014/main" val="560711977"/>
                  </a:ext>
                </a:extLst>
              </a:tr>
              <a:tr h="591505">
                <a:tc>
                  <a:txBody>
                    <a:bodyPr/>
                    <a:lstStyle/>
                    <a:p>
                      <a:r>
                        <a:rPr lang="en-GB" sz="1200" b="0" i="0" kern="1200" dirty="0">
                          <a:solidFill>
                            <a:schemeClr val="dk1"/>
                          </a:solidFill>
                          <a:effectLst/>
                          <a:latin typeface="+mn-lt"/>
                          <a:ea typeface="+mn-ea"/>
                          <a:cs typeface="+mn-cs"/>
                        </a:rPr>
                        <a:t>Lack of credible data about disease burdens, resistance patterns, and other epidemiological factors across populations and geographies</a:t>
                      </a:r>
                      <a:endParaRPr lang="en-US" sz="1200" dirty="0"/>
                    </a:p>
                  </a:txBody>
                  <a:tcPr/>
                </a:tc>
                <a:tc>
                  <a:txBody>
                    <a:bodyPr/>
                    <a:lstStyle/>
                    <a:p>
                      <a:r>
                        <a:rPr lang="en-GB" sz="1200" b="0" i="0" kern="1200" dirty="0">
                          <a:solidFill>
                            <a:schemeClr val="dk1"/>
                          </a:solidFill>
                          <a:effectLst/>
                          <a:latin typeface="+mn-lt"/>
                          <a:ea typeface="+mn-ea"/>
                          <a:cs typeface="+mn-cs"/>
                        </a:rPr>
                        <a:t>Greater investment in data management, epidemiological surveillance, and diagnostics</a:t>
                      </a:r>
                      <a:endParaRPr lang="en-US" sz="1200" dirty="0"/>
                    </a:p>
                  </a:txBody>
                  <a:tcPr/>
                </a:tc>
                <a:extLst>
                  <a:ext uri="{0D108BD9-81ED-4DB2-BD59-A6C34878D82A}">
                    <a16:rowId xmlns:a16="http://schemas.microsoft.com/office/drawing/2014/main" val="1103493338"/>
                  </a:ext>
                </a:extLst>
              </a:tr>
              <a:tr h="708626">
                <a:tc>
                  <a:txBody>
                    <a:bodyPr/>
                    <a:lstStyle/>
                    <a:p>
                      <a:r>
                        <a:rPr lang="en-GB" sz="1200" b="0" i="0" kern="1200" dirty="0">
                          <a:solidFill>
                            <a:schemeClr val="dk1"/>
                          </a:solidFill>
                          <a:effectLst/>
                          <a:latin typeface="+mn-lt"/>
                          <a:ea typeface="+mn-ea"/>
                          <a:cs typeface="+mn-cs"/>
                        </a:rPr>
                        <a:t>Under-resourced health systems in low- and middle-income countries increase difficulty of conducting clinical trials and hinder product dissemination</a:t>
                      </a:r>
                      <a:endParaRPr lang="en-US" sz="1200" dirty="0"/>
                    </a:p>
                  </a:txBody>
                  <a:tcPr/>
                </a:tc>
                <a:tc>
                  <a:txBody>
                    <a:bodyPr/>
                    <a:lstStyle/>
                    <a:p>
                      <a:r>
                        <a:rPr lang="en-GB" sz="1200" b="0" i="0" kern="1200" dirty="0">
                          <a:solidFill>
                            <a:schemeClr val="dk1"/>
                          </a:solidFill>
                          <a:effectLst/>
                          <a:latin typeface="+mn-lt"/>
                          <a:ea typeface="+mn-ea"/>
                          <a:cs typeface="+mn-cs"/>
                        </a:rPr>
                        <a:t>Greater investment in health systems strengthening and capacity building in low- and middle-income countries</a:t>
                      </a:r>
                      <a:endParaRPr lang="en-US" sz="1200" dirty="0"/>
                    </a:p>
                  </a:txBody>
                  <a:tcPr/>
                </a:tc>
                <a:extLst>
                  <a:ext uri="{0D108BD9-81ED-4DB2-BD59-A6C34878D82A}">
                    <a16:rowId xmlns:a16="http://schemas.microsoft.com/office/drawing/2014/main" val="372809020"/>
                  </a:ext>
                </a:extLst>
              </a:tr>
              <a:tr h="591505">
                <a:tc>
                  <a:txBody>
                    <a:bodyPr/>
                    <a:lstStyle/>
                    <a:p>
                      <a:r>
                        <a:rPr lang="en-GB" sz="1200" b="0" i="0" kern="1200" dirty="0">
                          <a:solidFill>
                            <a:schemeClr val="dk1"/>
                          </a:solidFill>
                          <a:effectLst/>
                          <a:latin typeface="+mn-lt"/>
                          <a:ea typeface="+mn-ea"/>
                          <a:cs typeface="+mn-cs"/>
                        </a:rPr>
                        <a:t>Different regulatory requirements across multiple countries can delay widespread product introduction.</a:t>
                      </a:r>
                      <a:endParaRPr lang="en-US" sz="1200" dirty="0"/>
                    </a:p>
                  </a:txBody>
                  <a:tcPr/>
                </a:tc>
                <a:tc>
                  <a:txBody>
                    <a:bodyPr/>
                    <a:lstStyle/>
                    <a:p>
                      <a:r>
                        <a:rPr lang="en-GB" sz="1200" b="0" i="0" kern="1200" dirty="0">
                          <a:solidFill>
                            <a:schemeClr val="dk1"/>
                          </a:solidFill>
                          <a:effectLst/>
                          <a:latin typeface="+mn-lt"/>
                          <a:ea typeface="+mn-ea"/>
                          <a:cs typeface="+mn-cs"/>
                        </a:rPr>
                        <a:t>Harmonize regulatory processes and requirements across geographies</a:t>
                      </a:r>
                      <a:endParaRPr lang="en-US" sz="1200" dirty="0"/>
                    </a:p>
                  </a:txBody>
                  <a:tcPr/>
                </a:tc>
                <a:extLst>
                  <a:ext uri="{0D108BD9-81ED-4DB2-BD59-A6C34878D82A}">
                    <a16:rowId xmlns:a16="http://schemas.microsoft.com/office/drawing/2014/main" val="1373329970"/>
                  </a:ext>
                </a:extLst>
              </a:tr>
              <a:tr h="828107">
                <a:tc>
                  <a:txBody>
                    <a:bodyPr/>
                    <a:lstStyle/>
                    <a:p>
                      <a:r>
                        <a:rPr lang="en-GB" sz="1200" b="0" i="0" kern="1200" dirty="0">
                          <a:solidFill>
                            <a:schemeClr val="dk1"/>
                          </a:solidFill>
                          <a:effectLst/>
                          <a:latin typeface="+mn-lt"/>
                          <a:ea typeface="+mn-ea"/>
                          <a:cs typeface="+mn-cs"/>
                        </a:rPr>
                        <a:t>Limited staff and capacity at regulatory authorities in low- and middle-income countries and stringent regulatory authorities can delay product review and approval.</a:t>
                      </a:r>
                      <a:endParaRPr lang="en-US" sz="1200" dirty="0"/>
                    </a:p>
                  </a:txBody>
                  <a:tcPr/>
                </a:tc>
                <a:tc>
                  <a:txBody>
                    <a:bodyPr/>
                    <a:lstStyle/>
                    <a:p>
                      <a:r>
                        <a:rPr lang="en-GB" sz="1200" b="0" i="0" kern="1200" dirty="0">
                          <a:solidFill>
                            <a:schemeClr val="dk1"/>
                          </a:solidFill>
                          <a:effectLst/>
                          <a:latin typeface="+mn-lt"/>
                          <a:ea typeface="+mn-ea"/>
                          <a:cs typeface="+mn-cs"/>
                        </a:rPr>
                        <a:t>Greater investment in regulatory capacity strengthening.</a:t>
                      </a:r>
                      <a:endParaRPr lang="en-US" sz="1200" dirty="0"/>
                    </a:p>
                  </a:txBody>
                  <a:tcPr/>
                </a:tc>
                <a:extLst>
                  <a:ext uri="{0D108BD9-81ED-4DB2-BD59-A6C34878D82A}">
                    <a16:rowId xmlns:a16="http://schemas.microsoft.com/office/drawing/2014/main" val="1498324689"/>
                  </a:ext>
                </a:extLst>
              </a:tr>
              <a:tr h="591505">
                <a:tc>
                  <a:txBody>
                    <a:bodyPr/>
                    <a:lstStyle/>
                    <a:p>
                      <a:r>
                        <a:rPr lang="en-GB" sz="1200" dirty="0"/>
                        <a:t>Few manufacturers are incentivized to produce products while meeting pricing, supply, and quality standards.</a:t>
                      </a:r>
                      <a:endParaRPr lang="en-US" sz="1200" dirty="0"/>
                    </a:p>
                  </a:txBody>
                  <a:tcPr/>
                </a:tc>
                <a:tc>
                  <a:txBody>
                    <a:bodyPr/>
                    <a:lstStyle/>
                    <a:p>
                      <a:r>
                        <a:rPr lang="en-GB" sz="1200" dirty="0"/>
                        <a:t>Develop incentive mechanisms to encourage private-sector manufacturer investment and engagement during the R&amp;D process.</a:t>
                      </a:r>
                      <a:endParaRPr lang="en-US" sz="1200" dirty="0"/>
                    </a:p>
                  </a:txBody>
                  <a:tcPr/>
                </a:tc>
                <a:extLst>
                  <a:ext uri="{0D108BD9-81ED-4DB2-BD59-A6C34878D82A}">
                    <a16:rowId xmlns:a16="http://schemas.microsoft.com/office/drawing/2014/main" val="3892214428"/>
                  </a:ext>
                </a:extLst>
              </a:tr>
            </a:tbl>
          </a:graphicData>
        </a:graphic>
      </p:graphicFrame>
    </p:spTree>
    <p:extLst>
      <p:ext uri="{BB962C8B-B14F-4D97-AF65-F5344CB8AC3E}">
        <p14:creationId xmlns:p14="http://schemas.microsoft.com/office/powerpoint/2010/main" val="46838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1913259"/>
            <a:ext cx="4985419" cy="4262951"/>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lvl="1"/>
            <a:r>
              <a:rPr lang="en-GB">
                <a:solidFill>
                  <a:schemeClr val="tx2"/>
                </a:solidFill>
              </a:rPr>
              <a:t>Dependence </a:t>
            </a:r>
            <a:r>
              <a:rPr lang="en-GB" dirty="0">
                <a:solidFill>
                  <a:schemeClr val="tx2"/>
                </a:solidFill>
              </a:rPr>
              <a:t>on foreign funding and limited domestic financing thus affecting sustainability of health R&amp;D , </a:t>
            </a:r>
          </a:p>
          <a:p>
            <a:pPr lvl="1"/>
            <a:r>
              <a:rPr lang="en-GB" dirty="0">
                <a:solidFill>
                  <a:schemeClr val="tx2"/>
                </a:solidFill>
              </a:rPr>
              <a:t>Lack </a:t>
            </a:r>
            <a:r>
              <a:rPr lang="en-GB">
                <a:solidFill>
                  <a:schemeClr val="tx2"/>
                </a:solidFill>
              </a:rPr>
              <a:t>of </a:t>
            </a:r>
            <a:r>
              <a:rPr lang="en-GB" dirty="0">
                <a:solidFill>
                  <a:schemeClr val="tx2"/>
                </a:solidFill>
              </a:rPr>
              <a:t>coordination of R&amp;D efforts in the </a:t>
            </a:r>
            <a:r>
              <a:rPr lang="en-GB">
                <a:solidFill>
                  <a:schemeClr val="tx2"/>
                </a:solidFill>
              </a:rPr>
              <a:t>country thus, increasing </a:t>
            </a:r>
            <a:r>
              <a:rPr lang="en-GB" dirty="0">
                <a:solidFill>
                  <a:schemeClr val="tx2"/>
                </a:solidFill>
              </a:rPr>
              <a:t>risk of duplication of efforts in an environment that is resource constrained. </a:t>
            </a:r>
          </a:p>
          <a:p>
            <a:pPr lvl="1"/>
            <a:r>
              <a:rPr lang="en-GB" dirty="0">
                <a:solidFill>
                  <a:schemeClr val="tx2"/>
                </a:solidFill>
              </a:rPr>
              <a:t>R&amp;D governance and coordination (multiple regulators, duplication) in the country needs improvement </a:t>
            </a:r>
          </a:p>
          <a:p>
            <a:pPr lvl="1"/>
            <a:r>
              <a:rPr lang="en-GB" dirty="0">
                <a:solidFill>
                  <a:schemeClr val="tx2"/>
                </a:solidFill>
              </a:rPr>
              <a:t>The country does not have sufficient R&amp;D capacity including infrastructure and technical capacities. </a:t>
            </a:r>
          </a:p>
          <a:p>
            <a:pPr marL="6350" indent="-6350" algn="just">
              <a:lnSpc>
                <a:spcPct val="109000"/>
              </a:lnSpc>
              <a:spcBef>
                <a:spcPts val="0"/>
              </a:spcBef>
              <a:spcAft>
                <a:spcPts val="765"/>
              </a:spcAft>
            </a:pPr>
            <a:endParaRPr lang="en-US" b="1" dirty="0">
              <a:solidFill>
                <a:schemeClr val="tx2"/>
              </a:solidFill>
              <a:latin typeface="Garamond" panose="02020404030301010803"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GB" altLang="en-US" b="1" dirty="0">
                <a:solidFill>
                  <a:schemeClr val="tx1">
                    <a:lumMod val="75000"/>
                    <a:lumOff val="25000"/>
                  </a:schemeClr>
                </a:solidFill>
              </a:rPr>
              <a:t>Challenges facing R&amp;D investment in Kenya </a:t>
            </a:r>
            <a:endParaRPr lang="en-US" dirty="0"/>
          </a:p>
        </p:txBody>
      </p:sp>
      <p:sp>
        <p:nvSpPr>
          <p:cNvPr id="4" name="Content Placeholder 1"/>
          <p:cNvSpPr txBox="1">
            <a:spLocks/>
          </p:cNvSpPr>
          <p:nvPr/>
        </p:nvSpPr>
        <p:spPr>
          <a:xfrm>
            <a:off x="6096001" y="1913259"/>
            <a:ext cx="4985419" cy="426295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Funding designated for health R&amp;D is mostly used for training students</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Health R&amp;D is heavily donor funded</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Delayed formation of the National Health Research Committee (NHRC). </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The absence of imminent results. </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Delays in disbursement of funds</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External determinants of research priorities</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L="91440" indent="-91440">
              <a:spcAft>
                <a:spcPts val="0"/>
              </a:spcAft>
              <a:defRPr/>
            </a:pPr>
            <a:endParaRPr lang="en-US" dirty="0"/>
          </a:p>
          <a:p>
            <a:endParaRPr lang="en-US" dirty="0"/>
          </a:p>
        </p:txBody>
      </p:sp>
    </p:spTree>
    <p:extLst>
      <p:ext uri="{BB962C8B-B14F-4D97-AF65-F5344CB8AC3E}">
        <p14:creationId xmlns:p14="http://schemas.microsoft.com/office/powerpoint/2010/main" val="342863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1913260"/>
            <a:ext cx="11029616" cy="4230866"/>
          </a:xfrm>
        </p:spPr>
        <p:txBody>
          <a:bodyPr>
            <a:normAutofit/>
          </a:bodyPr>
          <a:lstStyle/>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Calibri Light" panose="020F0302020204030204" pitchFamily="34" charset="0"/>
              </a:rPr>
              <a:t>Develop a data repository for health R&amp;D data. </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Develop an investment case for increased investments in health R&amp;D.</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Engage the private sector in prioritization of health research needs</a:t>
            </a:r>
            <a:r>
              <a:rPr lang="en-US" sz="1800" dirty="0">
                <a:effectLst/>
                <a:latin typeface="Garamond" panose="02020404030301010803" pitchFamily="18" charset="0"/>
                <a:ea typeface="Calibri" panose="020F0502020204030204" pitchFamily="34" charset="0"/>
                <a:cs typeface="Times New Roman" panose="02020603050405020304" pitchFamily="18" charset="0"/>
              </a:rPr>
              <a:t>. </a:t>
            </a: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Increase the demand for health R&amp;D</a:t>
            </a:r>
            <a:r>
              <a:rPr lang="en-US" sz="1800" dirty="0">
                <a:effectLst/>
                <a:latin typeface="Garamond" panose="02020404030301010803" pitchFamily="18" charset="0"/>
                <a:ea typeface="Calibri" panose="020F0502020204030204" pitchFamily="34" charset="0"/>
                <a:cs typeface="Times New Roman" panose="02020603050405020304" pitchFamily="18" charset="0"/>
              </a:rPr>
              <a:t>. </a:t>
            </a: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Enhance both medical and policy research and include research for neglected diseases</a:t>
            </a:r>
            <a:r>
              <a:rPr lang="en-US" sz="1800" dirty="0">
                <a:effectLst/>
                <a:latin typeface="Garamond" panose="02020404030301010803" pitchFamily="18" charset="0"/>
                <a:ea typeface="Calibri" panose="020F0502020204030204" pitchFamily="34" charset="0"/>
                <a:cs typeface="Times New Roman" panose="02020603050405020304" pitchFamily="18" charset="0"/>
              </a:rPr>
              <a:t>. </a:t>
            </a: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Calibri Light" panose="020F0302020204030204" pitchFamily="34" charset="0"/>
              </a:rPr>
              <a:t>Enhance in-country human resource for health R&amp;D. </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L="6350" marR="0" indent="-6350" algn="just">
              <a:lnSpc>
                <a:spcPct val="109000"/>
              </a:lnSpc>
              <a:spcBef>
                <a:spcPts val="0"/>
              </a:spcBef>
              <a:spcAft>
                <a:spcPts val="765"/>
              </a:spcAft>
            </a:pPr>
            <a:r>
              <a:rPr lang="en-US" sz="1800" b="1" dirty="0">
                <a:effectLst/>
                <a:latin typeface="Garamond" panose="02020404030301010803" pitchFamily="18" charset="0"/>
                <a:ea typeface="Calibri" panose="020F0502020204030204" pitchFamily="34" charset="0"/>
                <a:cs typeface="Calibri Light" panose="020F0302020204030204" pitchFamily="34" charset="0"/>
              </a:rPr>
              <a:t>Enhance collaborations with other researchers</a:t>
            </a:r>
            <a:r>
              <a:rPr lang="en-US" sz="1800" dirty="0">
                <a:effectLst/>
                <a:latin typeface="Garamond" panose="02020404030301010803" pitchFamily="18" charset="0"/>
                <a:ea typeface="Calibri" panose="020F0502020204030204" pitchFamily="34" charset="0"/>
                <a:cs typeface="Calibri Light" panose="020F0302020204030204" pitchFamily="34"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a:t>
            </a:r>
          </a:p>
          <a:p>
            <a:pPr marL="384048" lvl="2" indent="0">
              <a:spcAft>
                <a:spcPts val="0"/>
              </a:spcAft>
              <a:buNone/>
              <a:defRPr/>
            </a:pPr>
            <a:endParaRPr lang="en-US" sz="3200" dirty="0">
              <a:solidFill>
                <a:schemeClr val="tx1">
                  <a:lumMod val="75000"/>
                  <a:lumOff val="25000"/>
                </a:schemeClr>
              </a:solidFill>
            </a:endParaRPr>
          </a:p>
          <a:p>
            <a:endParaRPr lang="en-US" sz="3200" dirty="0"/>
          </a:p>
        </p:txBody>
      </p:sp>
      <p:sp>
        <p:nvSpPr>
          <p:cNvPr id="3" name="Title 2"/>
          <p:cNvSpPr>
            <a:spLocks noGrp="1"/>
          </p:cNvSpPr>
          <p:nvPr>
            <p:ph type="title"/>
          </p:nvPr>
        </p:nvSpPr>
        <p:spPr/>
        <p:txBody>
          <a:bodyPr>
            <a:normAutofit/>
          </a:bodyPr>
          <a:lstStyle/>
          <a:p>
            <a:r>
              <a:rPr lang="en-GB" altLang="en-US" sz="3200" dirty="0">
                <a:solidFill>
                  <a:schemeClr val="tx1">
                    <a:lumMod val="75000"/>
                    <a:lumOff val="25000"/>
                  </a:schemeClr>
                </a:solidFill>
              </a:rPr>
              <a:t>Key R&amp;D recommendations</a:t>
            </a:r>
            <a:endParaRPr lang="en-US" sz="3200" dirty="0"/>
          </a:p>
        </p:txBody>
      </p:sp>
    </p:spTree>
    <p:extLst>
      <p:ext uri="{BB962C8B-B14F-4D97-AF65-F5344CB8AC3E}">
        <p14:creationId xmlns:p14="http://schemas.microsoft.com/office/powerpoint/2010/main" val="94601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8665" y="2722360"/>
            <a:ext cx="11029616" cy="988332"/>
          </a:xfrm>
        </p:spPr>
        <p:txBody>
          <a:bodyPr>
            <a:noAutofit/>
          </a:bodyPr>
          <a:lstStyle/>
          <a:p>
            <a:pPr algn="ctr"/>
            <a:r>
              <a:rPr lang="en-GB" sz="8000" dirty="0">
                <a:latin typeface="Algerian" panose="04020705040A02060702" pitchFamily="82" charset="0"/>
              </a:rPr>
              <a:t>Thank YOU</a:t>
            </a:r>
            <a:endParaRPr lang="en-US" sz="8000" dirty="0">
              <a:latin typeface="Algerian" panose="04020705040A02060702" pitchFamily="82" charset="0"/>
            </a:endParaRPr>
          </a:p>
        </p:txBody>
      </p:sp>
    </p:spTree>
    <p:extLst>
      <p:ext uri="{BB962C8B-B14F-4D97-AF65-F5344CB8AC3E}">
        <p14:creationId xmlns:p14="http://schemas.microsoft.com/office/powerpoint/2010/main" val="208953993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Retrospect</Template>
  <TotalTime>1443</TotalTime>
  <Words>943</Words>
  <Application>Microsoft Office PowerPoint</Application>
  <PresentationFormat>Widescreen</PresentationFormat>
  <Paragraphs>85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Dividend</vt:lpstr>
      <vt:lpstr>HEALTH RESEARCH AND DEVELOPMENT</vt:lpstr>
      <vt:lpstr>What is Health R&amp;D?</vt:lpstr>
      <vt:lpstr>Why health R&amp;D matters!!</vt:lpstr>
      <vt:lpstr>What does the R&amp;D process look like?</vt:lpstr>
      <vt:lpstr>What does the R&amp;D process look like?</vt:lpstr>
      <vt:lpstr>CHALLENGES ALONG THE GLOBAL HEALTH R&amp;D</vt:lpstr>
      <vt:lpstr>Challenges facing R&amp;D investment in Kenya </vt:lpstr>
      <vt:lpstr>Key R&amp;D 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Kobrin, Cassie</dc:creator>
  <cp:lastModifiedBy>Teresa Maina</cp:lastModifiedBy>
  <cp:revision>22</cp:revision>
  <dcterms:created xsi:type="dcterms:W3CDTF">2018-06-12T19:18:03Z</dcterms:created>
  <dcterms:modified xsi:type="dcterms:W3CDTF">2020-12-10T11:20:22Z</dcterms:modified>
</cp:coreProperties>
</file>