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425" r:id="rId4"/>
    <p:sldId id="426" r:id="rId5"/>
    <p:sldId id="427"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338" r:id="rId28"/>
    <p:sldId id="449" r:id="rId29"/>
    <p:sldId id="450" r:id="rId30"/>
    <p:sldId id="451" r:id="rId31"/>
    <p:sldId id="452" r:id="rId32"/>
    <p:sldId id="453" r:id="rId33"/>
    <p:sldId id="454" r:id="rId34"/>
    <p:sldId id="456" r:id="rId35"/>
    <p:sldId id="421" r:id="rId36"/>
    <p:sldId id="420" r:id="rId37"/>
    <p:sldId id="457" r:id="rId38"/>
    <p:sldId id="458" r:id="rId39"/>
    <p:sldId id="4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ti" initials="DS" lastIdx="10" clrIdx="0">
    <p:extLst>
      <p:ext uri="{19B8F6BF-5375-455C-9EA6-DF929625EA0E}">
        <p15:presenceInfo xmlns:p15="http://schemas.microsoft.com/office/powerpoint/2012/main" userId="6adfb249942132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9EF8-2B00-46EE-8519-7690C7E44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4B32B5-6912-4E3D-8B91-696633E14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1E0795-05AF-495A-B283-0BD3EA64B5C5}"/>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5" name="Footer Placeholder 4">
            <a:extLst>
              <a:ext uri="{FF2B5EF4-FFF2-40B4-BE49-F238E27FC236}">
                <a16:creationId xmlns:a16="http://schemas.microsoft.com/office/drawing/2014/main" id="{7FFC4657-E4B7-4CB9-98E8-612654CB7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DF66-A30D-4A27-BC29-E875E78A7423}"/>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393747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1DEF-942B-4040-BCE4-7EDD9307E4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18D3A7-1E0A-408B-91C6-5AE00B0B70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5DCD1-AAAB-49BB-9629-43BFEE538235}"/>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5" name="Footer Placeholder 4">
            <a:extLst>
              <a:ext uri="{FF2B5EF4-FFF2-40B4-BE49-F238E27FC236}">
                <a16:creationId xmlns:a16="http://schemas.microsoft.com/office/drawing/2014/main" id="{61D2736A-5728-40C2-8CAE-BEA16B738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92D10-ACAA-4E0E-97FA-E9057140DFE1}"/>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137630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78E9E7-07D8-4513-A87C-4A14426F0A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27BB5-760C-4202-B4D7-8F3192A2A0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51940-5C0F-47E0-812B-D04F1C92EB49}"/>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5" name="Footer Placeholder 4">
            <a:extLst>
              <a:ext uri="{FF2B5EF4-FFF2-40B4-BE49-F238E27FC236}">
                <a16:creationId xmlns:a16="http://schemas.microsoft.com/office/drawing/2014/main" id="{26AD2F1B-C841-4A3B-98C1-98CFB0B4A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A1763-BDAD-4720-8C49-D3B76BACB694}"/>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634968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3A9708-C7EA-4434-B6B5-F506BD2314C3}"/>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Footer Placeholder 4">
            <a:extLst>
              <a:ext uri="{FF2B5EF4-FFF2-40B4-BE49-F238E27FC236}">
                <a16:creationId xmlns:a16="http://schemas.microsoft.com/office/drawing/2014/main" id="{B27AD231-E450-492F-A49C-00C507BD2058}"/>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F6CEB699-B28A-4FBA-AF76-B22198B72B54}"/>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128715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3FCDA-BB38-4AD3-93F0-62FF68493F4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Footer Placeholder 4">
            <a:extLst>
              <a:ext uri="{FF2B5EF4-FFF2-40B4-BE49-F238E27FC236}">
                <a16:creationId xmlns:a16="http://schemas.microsoft.com/office/drawing/2014/main" id="{92EDBF68-5FF0-48BA-976B-4C9E0E3FE23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14E549AF-BA51-4FF0-B30F-6B3C37FBB778}"/>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248156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F8F046-DFEA-4D9F-B50A-EC7C95B814F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Footer Placeholder 4">
            <a:extLst>
              <a:ext uri="{FF2B5EF4-FFF2-40B4-BE49-F238E27FC236}">
                <a16:creationId xmlns:a16="http://schemas.microsoft.com/office/drawing/2014/main" id="{8B0BA984-1B30-4D2B-8EDD-62C7E1189871}"/>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014119EF-284D-4149-8349-96BE49828C47}"/>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62850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29AA816-B17C-46E8-9C24-8ECCEF7BC6C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Footer Placeholder 4">
            <a:extLst>
              <a:ext uri="{FF2B5EF4-FFF2-40B4-BE49-F238E27FC236}">
                <a16:creationId xmlns:a16="http://schemas.microsoft.com/office/drawing/2014/main" id="{18C54D62-997E-4357-BEF0-6BD3FE1293C9}"/>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7" name="Slide Number Placeholder 5">
            <a:extLst>
              <a:ext uri="{FF2B5EF4-FFF2-40B4-BE49-F238E27FC236}">
                <a16:creationId xmlns:a16="http://schemas.microsoft.com/office/drawing/2014/main" id="{24B802AE-A3D2-4264-B312-103CC6C8E2C8}"/>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43159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46B8B01-C51F-4A28-A5A3-C17AEDE832CD}"/>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8" name="Footer Placeholder 4">
            <a:extLst>
              <a:ext uri="{FF2B5EF4-FFF2-40B4-BE49-F238E27FC236}">
                <a16:creationId xmlns:a16="http://schemas.microsoft.com/office/drawing/2014/main" id="{F76DB0CE-3C8C-4446-BF45-2360D5BAB1E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9" name="Slide Number Placeholder 5">
            <a:extLst>
              <a:ext uri="{FF2B5EF4-FFF2-40B4-BE49-F238E27FC236}">
                <a16:creationId xmlns:a16="http://schemas.microsoft.com/office/drawing/2014/main" id="{25D006C9-746B-44AA-8469-681B013D0865}"/>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3489002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39BF8E-F17C-445B-8A73-6122364671E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4" name="Footer Placeholder 4">
            <a:extLst>
              <a:ext uri="{FF2B5EF4-FFF2-40B4-BE49-F238E27FC236}">
                <a16:creationId xmlns:a16="http://schemas.microsoft.com/office/drawing/2014/main" id="{0E669FF6-0533-40C7-8E85-6BC61C661BF7}"/>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Slide Number Placeholder 5">
            <a:extLst>
              <a:ext uri="{FF2B5EF4-FFF2-40B4-BE49-F238E27FC236}">
                <a16:creationId xmlns:a16="http://schemas.microsoft.com/office/drawing/2014/main" id="{F311224E-D7AD-4389-9CC3-12A81B773EDB}"/>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1841018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7F19B4-E386-4613-BB69-448422269F2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3" name="Footer Placeholder 4">
            <a:extLst>
              <a:ext uri="{FF2B5EF4-FFF2-40B4-BE49-F238E27FC236}">
                <a16:creationId xmlns:a16="http://schemas.microsoft.com/office/drawing/2014/main" id="{A273336F-41A4-4E68-B8F9-B56DD109E234}"/>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4" name="Slide Number Placeholder 5">
            <a:extLst>
              <a:ext uri="{FF2B5EF4-FFF2-40B4-BE49-F238E27FC236}">
                <a16:creationId xmlns:a16="http://schemas.microsoft.com/office/drawing/2014/main" id="{077B94D0-80C1-4F30-BD96-2088EB2237DB}"/>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326399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124932-68B2-4B1B-8D49-59D33887B60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Footer Placeholder 4">
            <a:extLst>
              <a:ext uri="{FF2B5EF4-FFF2-40B4-BE49-F238E27FC236}">
                <a16:creationId xmlns:a16="http://schemas.microsoft.com/office/drawing/2014/main" id="{EFD492DE-90EF-4024-8C1E-3D82C7157BB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7" name="Slide Number Placeholder 5">
            <a:extLst>
              <a:ext uri="{FF2B5EF4-FFF2-40B4-BE49-F238E27FC236}">
                <a16:creationId xmlns:a16="http://schemas.microsoft.com/office/drawing/2014/main" id="{3EAA40A1-A7C1-4553-B310-D7E1825C296A}"/>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75382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6B80-1F6F-4867-8255-A02B489DB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73413-DA87-4378-BC24-88D4D670D6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7318B1-49C6-48F3-A04A-6F4F1D1105A4}"/>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5" name="Footer Placeholder 4">
            <a:extLst>
              <a:ext uri="{FF2B5EF4-FFF2-40B4-BE49-F238E27FC236}">
                <a16:creationId xmlns:a16="http://schemas.microsoft.com/office/drawing/2014/main" id="{474E370C-28DD-4B5B-9809-50F122130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B27B7-9704-42C1-A697-DDE3428E2ADE}"/>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244517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CF89720-8036-4E9F-819E-B408CABEDF7D}"/>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Footer Placeholder 4">
            <a:extLst>
              <a:ext uri="{FF2B5EF4-FFF2-40B4-BE49-F238E27FC236}">
                <a16:creationId xmlns:a16="http://schemas.microsoft.com/office/drawing/2014/main" id="{FED7D162-3560-4594-80CC-A189E88CFD4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7" name="Slide Number Placeholder 5">
            <a:extLst>
              <a:ext uri="{FF2B5EF4-FFF2-40B4-BE49-F238E27FC236}">
                <a16:creationId xmlns:a16="http://schemas.microsoft.com/office/drawing/2014/main" id="{6A4F2DA6-E04A-4F66-A528-AD7282FDC901}"/>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839323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EB8F4-A04B-4561-B8AB-13B907762AE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Footer Placeholder 4">
            <a:extLst>
              <a:ext uri="{FF2B5EF4-FFF2-40B4-BE49-F238E27FC236}">
                <a16:creationId xmlns:a16="http://schemas.microsoft.com/office/drawing/2014/main" id="{FED68EFB-8C28-4F8A-9EA9-BAC7B8E1E516}"/>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9C9A5CCC-071D-4074-A00E-6E6F577DF9DC}"/>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2003763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2B833-B960-4B9C-A04E-47B693351CF4}"/>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Footer Placeholder 4">
            <a:extLst>
              <a:ext uri="{FF2B5EF4-FFF2-40B4-BE49-F238E27FC236}">
                <a16:creationId xmlns:a16="http://schemas.microsoft.com/office/drawing/2014/main" id="{7E398F0D-0168-4295-BB26-B16A1FEF5005}"/>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991FB83B-0CBD-479E-924A-DC5F817A7BC6}"/>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119185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D49048-916F-444C-8154-758FD16B86D7}" type="slidenum">
              <a:rPr lang="en-US"/>
              <a:pPr>
                <a:defRPr/>
              </a:pPr>
              <a:t>‹#›</a:t>
            </a:fld>
            <a:endParaRPr lang="en-US"/>
          </a:p>
        </p:txBody>
      </p:sp>
    </p:spTree>
    <p:extLst>
      <p:ext uri="{BB962C8B-B14F-4D97-AF65-F5344CB8AC3E}">
        <p14:creationId xmlns:p14="http://schemas.microsoft.com/office/powerpoint/2010/main" val="40726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3FE9-7F80-4E4D-9C33-193B4C3407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764E9E-AAC1-4BE2-872D-3E402F3F7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3D8E97-A296-4141-9A5E-7992E524F990}"/>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5" name="Footer Placeholder 4">
            <a:extLst>
              <a:ext uri="{FF2B5EF4-FFF2-40B4-BE49-F238E27FC236}">
                <a16:creationId xmlns:a16="http://schemas.microsoft.com/office/drawing/2014/main" id="{EAD1A52F-C838-4D3A-92EB-9703C2279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B2408-DFC3-45EA-AEE4-E51A1033A0AA}"/>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139512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72B8-D7AB-45B1-A5DA-1DB41ADA4B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8AF17-B5DF-40EA-9E83-45E90DB4DC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A4FA13-7345-4644-BA6C-DB16E44F70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1E34D-AF82-4FE5-A924-780795C928D6}"/>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6" name="Footer Placeholder 5">
            <a:extLst>
              <a:ext uri="{FF2B5EF4-FFF2-40B4-BE49-F238E27FC236}">
                <a16:creationId xmlns:a16="http://schemas.microsoft.com/office/drawing/2014/main" id="{048D9BBC-0C63-45A3-8743-DA1640B95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A6AD12-299E-47D3-B841-1638DD8FCE49}"/>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2903910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62F3-B303-4A45-B36F-AB93A33748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2EC66E-378B-4C59-99E2-67553BDA2E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BB42D6-55EA-436D-BBEF-75AD658E80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F38FA-04FD-44EA-B77B-5D9541FE34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257206-E7EF-4449-9D90-E21499E2F9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09C73B-D99D-4846-B94A-04EBEE4B3A0E}"/>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8" name="Footer Placeholder 7">
            <a:extLst>
              <a:ext uri="{FF2B5EF4-FFF2-40B4-BE49-F238E27FC236}">
                <a16:creationId xmlns:a16="http://schemas.microsoft.com/office/drawing/2014/main" id="{55D1D127-6A60-45B7-86E3-056EA6638F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792715-8726-4877-B9D8-C839F5AD1AE3}"/>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19658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3B60-69B5-44F2-994B-998B2B2F51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172FE9-6681-4BBA-9957-83C164967BBA}"/>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4" name="Footer Placeholder 3">
            <a:extLst>
              <a:ext uri="{FF2B5EF4-FFF2-40B4-BE49-F238E27FC236}">
                <a16:creationId xmlns:a16="http://schemas.microsoft.com/office/drawing/2014/main" id="{9C174D24-B0C3-4195-A9F6-063451731C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B8D041-A342-40FD-A363-8F8612A2BDD1}"/>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126118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F5A91-80B5-4416-A793-BABEDD20A3D2}"/>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3" name="Footer Placeholder 2">
            <a:extLst>
              <a:ext uri="{FF2B5EF4-FFF2-40B4-BE49-F238E27FC236}">
                <a16:creationId xmlns:a16="http://schemas.microsoft.com/office/drawing/2014/main" id="{6D91A940-C196-4E7B-867A-65BECC8BED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E2AFCE-731F-442A-A6A2-B56974E73A29}"/>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402019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6CFA-FED0-47FD-9C01-50B33ECAA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6DFF4-1948-4D4C-97E8-9392E6875E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B55EFA-06C1-43DE-9BB8-B3AD26A0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705023-E67D-4437-8C81-C5D95C9B868A}"/>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6" name="Footer Placeholder 5">
            <a:extLst>
              <a:ext uri="{FF2B5EF4-FFF2-40B4-BE49-F238E27FC236}">
                <a16:creationId xmlns:a16="http://schemas.microsoft.com/office/drawing/2014/main" id="{1857D697-3842-493F-9DEB-3DDBE5F9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80634-5EDF-4185-9A09-14C7260551F6}"/>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264456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1DFC-4C24-4133-9754-74228FD7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06C287-B753-45F7-A852-9A3923077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C32CD-F3E9-42AF-AEA0-89EF93BFA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66DE8-5799-464E-9BAD-3508A9B3B52C}"/>
              </a:ext>
            </a:extLst>
          </p:cNvPr>
          <p:cNvSpPr>
            <a:spLocks noGrp="1"/>
          </p:cNvSpPr>
          <p:nvPr>
            <p:ph type="dt" sz="half" idx="10"/>
          </p:nvPr>
        </p:nvSpPr>
        <p:spPr/>
        <p:txBody>
          <a:bodyPr/>
          <a:lstStyle/>
          <a:p>
            <a:fld id="{1A829499-5613-4D77-A9ED-67BFF19F7454}" type="datetimeFigureOut">
              <a:rPr lang="en-US" smtClean="0"/>
              <a:t>12/10/2020</a:t>
            </a:fld>
            <a:endParaRPr lang="en-US"/>
          </a:p>
        </p:txBody>
      </p:sp>
      <p:sp>
        <p:nvSpPr>
          <p:cNvPr id="6" name="Footer Placeholder 5">
            <a:extLst>
              <a:ext uri="{FF2B5EF4-FFF2-40B4-BE49-F238E27FC236}">
                <a16:creationId xmlns:a16="http://schemas.microsoft.com/office/drawing/2014/main" id="{C1210046-5F98-4DCE-99FA-5A3F7026A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2A56A-80B8-4B07-839B-FC10DC66DF86}"/>
              </a:ext>
            </a:extLst>
          </p:cNvPr>
          <p:cNvSpPr>
            <a:spLocks noGrp="1"/>
          </p:cNvSpPr>
          <p:nvPr>
            <p:ph type="sldNum" sz="quarter" idx="12"/>
          </p:nvPr>
        </p:nvSpPr>
        <p:spPr/>
        <p:txBody>
          <a:bodyPr/>
          <a:lstStyle/>
          <a:p>
            <a:fld id="{AD8E0A98-042E-47CC-A50B-AD213A9E8BF6}" type="slidenum">
              <a:rPr lang="en-US" smtClean="0"/>
              <a:t>‹#›</a:t>
            </a:fld>
            <a:endParaRPr lang="en-US"/>
          </a:p>
        </p:txBody>
      </p:sp>
    </p:spTree>
    <p:extLst>
      <p:ext uri="{BB962C8B-B14F-4D97-AF65-F5344CB8AC3E}">
        <p14:creationId xmlns:p14="http://schemas.microsoft.com/office/powerpoint/2010/main" val="341823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ED736-CFC7-496F-A03E-35DBF6851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79443D-8616-4CD5-ADFE-12334F30C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9AE72-AF3F-4455-86F9-B2BD3CDE3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29499-5613-4D77-A9ED-67BFF19F7454}" type="datetimeFigureOut">
              <a:rPr lang="en-US" smtClean="0"/>
              <a:t>12/10/2020</a:t>
            </a:fld>
            <a:endParaRPr lang="en-US"/>
          </a:p>
        </p:txBody>
      </p:sp>
      <p:sp>
        <p:nvSpPr>
          <p:cNvPr id="5" name="Footer Placeholder 4">
            <a:extLst>
              <a:ext uri="{FF2B5EF4-FFF2-40B4-BE49-F238E27FC236}">
                <a16:creationId xmlns:a16="http://schemas.microsoft.com/office/drawing/2014/main" id="{73BC6801-5ACC-43CC-8B07-E5BA034F2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B0A37B-AC3D-4360-BA24-2E7CE1A8E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E0A98-042E-47CC-A50B-AD213A9E8BF6}" type="slidenum">
              <a:rPr lang="en-US" smtClean="0"/>
              <a:t>‹#›</a:t>
            </a:fld>
            <a:endParaRPr lang="en-US"/>
          </a:p>
        </p:txBody>
      </p:sp>
    </p:spTree>
    <p:extLst>
      <p:ext uri="{BB962C8B-B14F-4D97-AF65-F5344CB8AC3E}">
        <p14:creationId xmlns:p14="http://schemas.microsoft.com/office/powerpoint/2010/main" val="128739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BD2C73-0DE4-490E-81C5-5BDCDE25597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8955E94-6CDE-4ADE-B52F-3D38A83079C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4A7026-AA7A-4EB1-89C1-0014A4F9C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5F5DEA-2CF3-4CF0-9F52-46452DBC9BB6}" type="datetimeFigureOut">
              <a:rPr kumimoji="0" lang="en-US" sz="1200" b="0" i="0" u="none" strike="noStrike" kern="1200" cap="none" spc="0" normalizeH="0" baseline="0" noProof="0" smtClean="0">
                <a:ln>
                  <a:noFill/>
                </a:ln>
                <a:solidFill>
                  <a:prstClr val="black">
                    <a:tint val="75000"/>
                  </a:prstClr>
                </a:solidFill>
                <a:effectLst/>
                <a:uLnTx/>
                <a:uFillTx/>
                <a:latin typeface="Adobe Garamond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12/10/2020</a:t>
            </a:fld>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5" name="Footer Placeholder 4">
            <a:extLst>
              <a:ext uri="{FF2B5EF4-FFF2-40B4-BE49-F238E27FC236}">
                <a16:creationId xmlns:a16="http://schemas.microsoft.com/office/drawing/2014/main" id="{A45F4786-6284-40D6-AD05-26EF15140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dobe Garamond Pro"/>
              <a:ea typeface="+mn-ea"/>
              <a:cs typeface="+mn-cs"/>
            </a:endParaRPr>
          </a:p>
        </p:txBody>
      </p:sp>
      <p:sp>
        <p:nvSpPr>
          <p:cNvPr id="6" name="Slide Number Placeholder 5">
            <a:extLst>
              <a:ext uri="{FF2B5EF4-FFF2-40B4-BE49-F238E27FC236}">
                <a16:creationId xmlns:a16="http://schemas.microsoft.com/office/drawing/2014/main" id="{F1DDBF9A-AA7C-4A96-855B-8CDC307B860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08001A-8C92-43D1-A0CF-F5529736A7AB}" type="slidenum">
              <a:rPr kumimoji="0" lang="en-US" sz="1200" b="0" i="0" u="none" strike="noStrike" kern="1200" cap="none" spc="0" normalizeH="0" baseline="0" noProof="0" smtClean="0">
                <a:ln>
                  <a:noFill/>
                </a:ln>
                <a:solidFill>
                  <a:srgbClr val="898989"/>
                </a:solidFill>
                <a:effectLst/>
                <a:uLnTx/>
                <a:uFillTx/>
                <a:latin typeface="Adobe Garamond Pro" panose="020205020605060204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898989"/>
              </a:solidFill>
              <a:effectLst/>
              <a:uLnTx/>
              <a:uFillTx/>
              <a:latin typeface="Adobe Garamond Pro" panose="02020502060506020403" pitchFamily="18" charset="0"/>
              <a:ea typeface="+mn-ea"/>
              <a:cs typeface="Arial" panose="020B0604020202020204" pitchFamily="34" charset="0"/>
            </a:endParaRPr>
          </a:p>
        </p:txBody>
      </p:sp>
    </p:spTree>
    <p:extLst>
      <p:ext uri="{BB962C8B-B14F-4D97-AF65-F5344CB8AC3E}">
        <p14:creationId xmlns:p14="http://schemas.microsoft.com/office/powerpoint/2010/main" val="1610314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2pPr>
      <a:lvl3pPr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3pPr>
      <a:lvl4pPr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4pPr>
      <a:lvl5pPr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5pPr>
      <a:lvl6pPr marL="457200"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6pPr>
      <a:lvl7pPr marL="914400"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7pPr>
      <a:lvl8pPr marL="1371600"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8pPr>
      <a:lvl9pPr marL="1828800" algn="l" rtl="0" eaLnBrk="1" fontAlgn="base" hangingPunct="1">
        <a:lnSpc>
          <a:spcPct val="90000"/>
        </a:lnSpc>
        <a:spcBef>
          <a:spcPct val="0"/>
        </a:spcBef>
        <a:spcAft>
          <a:spcPct val="0"/>
        </a:spcAft>
        <a:defRPr sz="4400">
          <a:solidFill>
            <a:schemeClr val="tx1"/>
          </a:solidFill>
          <a:latin typeface="Adobe Jenson Pro" panose="020A0503050201030203" pitchFamily="18"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255AADE-D739-9541-A506-351CDD5EC583}"/>
              </a:ext>
            </a:extLst>
          </p:cNvPr>
          <p:cNvPicPr>
            <a:picLocks noChangeAspect="1"/>
          </p:cNvPicPr>
          <p:nvPr/>
        </p:nvPicPr>
        <p:blipFill rotWithShape="1">
          <a:blip r:embed="rId2"/>
          <a:srcRect r="1108" b="4672"/>
          <a:stretch/>
        </p:blipFill>
        <p:spPr>
          <a:xfrm flipH="1">
            <a:off x="-1" y="-1"/>
            <a:ext cx="12192001" cy="6905331"/>
          </a:xfrm>
          <a:prstGeom prst="rect">
            <a:avLst/>
          </a:prstGeom>
        </p:spPr>
      </p:pic>
      <p:sp>
        <p:nvSpPr>
          <p:cNvPr id="6" name="Rectangle 5">
            <a:extLst>
              <a:ext uri="{FF2B5EF4-FFF2-40B4-BE49-F238E27FC236}">
                <a16:creationId xmlns:a16="http://schemas.microsoft.com/office/drawing/2014/main" id="{0B342044-6164-7742-AE1A-8457479BCF58}"/>
              </a:ext>
            </a:extLst>
          </p:cNvPr>
          <p:cNvSpPr/>
          <p:nvPr/>
        </p:nvSpPr>
        <p:spPr>
          <a:xfrm>
            <a:off x="0" y="3022600"/>
            <a:ext cx="8432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33404E7C-C457-E14E-9EDB-8DCE22AB6641}"/>
              </a:ext>
            </a:extLst>
          </p:cNvPr>
          <p:cNvSpPr>
            <a:spLocks noGrp="1"/>
          </p:cNvSpPr>
          <p:nvPr>
            <p:ph type="ctrTitle"/>
          </p:nvPr>
        </p:nvSpPr>
        <p:spPr>
          <a:xfrm>
            <a:off x="522515" y="3022601"/>
            <a:ext cx="6049736" cy="3225798"/>
          </a:xfrm>
        </p:spPr>
        <p:txBody>
          <a:bodyPr>
            <a:normAutofit fontScale="90000"/>
          </a:bodyPr>
          <a:lstStyle/>
          <a:p>
            <a:br>
              <a:rPr lang="en-ID" sz="2000" dirty="0">
                <a:solidFill>
                  <a:schemeClr val="accent1">
                    <a:lumMod val="75000"/>
                  </a:schemeClr>
                </a:solidFill>
              </a:rPr>
            </a:br>
            <a:r>
              <a:rPr lang="en-GB" sz="2000" dirty="0">
                <a:solidFill>
                  <a:schemeClr val="accent1">
                    <a:lumMod val="75000"/>
                  </a:schemeClr>
                </a:solidFill>
              </a:rPr>
              <a:t> </a:t>
            </a:r>
            <a:br>
              <a:rPr lang="en-ID" sz="2000" dirty="0">
                <a:solidFill>
                  <a:schemeClr val="accent1">
                    <a:lumMod val="75000"/>
                  </a:schemeClr>
                </a:solidFill>
              </a:rPr>
            </a:br>
            <a:r>
              <a:rPr lang="en-US" altLang="en-US" sz="4400" dirty="0">
                <a:solidFill>
                  <a:schemeClr val="tx1"/>
                </a:solidFill>
                <a:latin typeface="Arial Narrow" panose="020B0606020202030204" pitchFamily="34" charset="0"/>
              </a:rPr>
              <a:t>Home Based Isolation and Care Implementation Mechanism In Kenya</a:t>
            </a:r>
            <a:br>
              <a:rPr lang="en-GB" sz="4400" b="1" dirty="0">
                <a:solidFill>
                  <a:schemeClr val="tx2"/>
                </a:solidFill>
              </a:rPr>
            </a:br>
            <a:br>
              <a:rPr lang="en-ID" sz="2000" dirty="0">
                <a:solidFill>
                  <a:schemeClr val="accent1">
                    <a:lumMod val="75000"/>
                  </a:schemeClr>
                </a:solidFill>
              </a:rPr>
            </a:br>
            <a:r>
              <a:rPr lang="en-US" sz="2400" b="1" dirty="0">
                <a:solidFill>
                  <a:schemeClr val="accent1">
                    <a:lumMod val="75000"/>
                  </a:schemeClr>
                </a:solidFill>
              </a:rPr>
              <a:t>Dr. Judith </a:t>
            </a:r>
            <a:r>
              <a:rPr lang="en-US" sz="2400" b="1" dirty="0" err="1">
                <a:solidFill>
                  <a:schemeClr val="accent1">
                    <a:lumMod val="75000"/>
                  </a:schemeClr>
                </a:solidFill>
              </a:rPr>
              <a:t>Awinja</a:t>
            </a:r>
            <a:r>
              <a:rPr lang="en-US" sz="2400" b="1" dirty="0">
                <a:solidFill>
                  <a:schemeClr val="accent1">
                    <a:lumMod val="75000"/>
                  </a:schemeClr>
                </a:solidFill>
              </a:rPr>
              <a:t>,  Head/Home Based Isolation and Care </a:t>
            </a:r>
            <a:r>
              <a:rPr lang="en-US" sz="2400" b="1" dirty="0" err="1">
                <a:solidFill>
                  <a:schemeClr val="accent1">
                    <a:lumMod val="75000"/>
                  </a:schemeClr>
                </a:solidFill>
              </a:rPr>
              <a:t>Programme</a:t>
            </a:r>
            <a:r>
              <a:rPr lang="en-US" sz="2400" b="1" dirty="0">
                <a:solidFill>
                  <a:schemeClr val="accent1">
                    <a:lumMod val="75000"/>
                  </a:schemeClr>
                </a:solidFill>
              </a:rPr>
              <a:t> </a:t>
            </a:r>
            <a:br>
              <a:rPr lang="en-US" sz="2400" b="1" dirty="0">
                <a:solidFill>
                  <a:schemeClr val="accent1">
                    <a:lumMod val="75000"/>
                  </a:schemeClr>
                </a:solidFill>
              </a:rPr>
            </a:br>
            <a:br>
              <a:rPr lang="en-US" sz="2400" b="1" dirty="0">
                <a:solidFill>
                  <a:schemeClr val="accent1">
                    <a:lumMod val="75000"/>
                  </a:schemeClr>
                </a:solidFill>
              </a:rPr>
            </a:br>
            <a:r>
              <a:rPr lang="en-US" sz="3600" b="1" dirty="0">
                <a:solidFill>
                  <a:schemeClr val="accent1">
                    <a:lumMod val="75000"/>
                  </a:schemeClr>
                </a:solidFill>
              </a:rPr>
              <a:t>December, 2020</a:t>
            </a:r>
          </a:p>
        </p:txBody>
      </p:sp>
      <p:pic>
        <p:nvPicPr>
          <p:cNvPr id="5" name="Picture 4">
            <a:extLst>
              <a:ext uri="{FF2B5EF4-FFF2-40B4-BE49-F238E27FC236}">
                <a16:creationId xmlns:a16="http://schemas.microsoft.com/office/drawing/2014/main" id="{B76CBFEA-5785-3E40-9915-88B64BE1984D}"/>
              </a:ext>
            </a:extLst>
          </p:cNvPr>
          <p:cNvPicPr>
            <a:picLocks noChangeAspect="1"/>
          </p:cNvPicPr>
          <p:nvPr/>
        </p:nvPicPr>
        <p:blipFill>
          <a:blip r:embed="rId3"/>
          <a:stretch>
            <a:fillRect/>
          </a:stretch>
        </p:blipFill>
        <p:spPr>
          <a:xfrm>
            <a:off x="856272" y="879458"/>
            <a:ext cx="1724094" cy="1679887"/>
          </a:xfrm>
          <a:prstGeom prst="rect">
            <a:avLst/>
          </a:prstGeom>
        </p:spPr>
      </p:pic>
      <p:grpSp>
        <p:nvGrpSpPr>
          <p:cNvPr id="27" name="Group 26">
            <a:extLst>
              <a:ext uri="{FF2B5EF4-FFF2-40B4-BE49-F238E27FC236}">
                <a16:creationId xmlns:a16="http://schemas.microsoft.com/office/drawing/2014/main" id="{FD6FFC0B-EF26-444D-88BB-2400D44DDBEC}"/>
              </a:ext>
            </a:extLst>
          </p:cNvPr>
          <p:cNvGrpSpPr/>
          <p:nvPr/>
        </p:nvGrpSpPr>
        <p:grpSpPr>
          <a:xfrm>
            <a:off x="1518295" y="6305255"/>
            <a:ext cx="400050" cy="795633"/>
            <a:chOff x="1857376" y="6305255"/>
            <a:chExt cx="400050" cy="795633"/>
          </a:xfrm>
        </p:grpSpPr>
        <p:cxnSp>
          <p:nvCxnSpPr>
            <p:cNvPr id="15" name="Straight Connector 14">
              <a:extLst>
                <a:ext uri="{FF2B5EF4-FFF2-40B4-BE49-F238E27FC236}">
                  <a16:creationId xmlns:a16="http://schemas.microsoft.com/office/drawing/2014/main" id="{B7FCC412-8186-BB4A-BABA-C153CBBCE329}"/>
                </a:ext>
              </a:extLst>
            </p:cNvPr>
            <p:cNvCxnSpPr>
              <a:cxnSpLocks/>
            </p:cNvCxnSpPr>
            <p:nvPr/>
          </p:nvCxnSpPr>
          <p:spPr>
            <a:xfrm>
              <a:off x="1857376" y="6305255"/>
              <a:ext cx="0" cy="795633"/>
            </a:xfrm>
            <a:prstGeom prst="line">
              <a:avLst/>
            </a:prstGeom>
            <a:ln w="146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57C79F-8630-FB4D-91CA-F800C14289B5}"/>
                </a:ext>
              </a:extLst>
            </p:cNvPr>
            <p:cNvCxnSpPr>
              <a:cxnSpLocks/>
            </p:cNvCxnSpPr>
            <p:nvPr/>
          </p:nvCxnSpPr>
          <p:spPr>
            <a:xfrm>
              <a:off x="2057400" y="6305255"/>
              <a:ext cx="0" cy="781345"/>
            </a:xfrm>
            <a:prstGeom prst="line">
              <a:avLst/>
            </a:prstGeom>
            <a:ln w="146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EDFCD8-2106-F744-BA43-51F2DD2DC07C}"/>
                </a:ext>
              </a:extLst>
            </p:cNvPr>
            <p:cNvCxnSpPr>
              <a:cxnSpLocks/>
            </p:cNvCxnSpPr>
            <p:nvPr/>
          </p:nvCxnSpPr>
          <p:spPr>
            <a:xfrm>
              <a:off x="2257426" y="6305255"/>
              <a:ext cx="0" cy="781345"/>
            </a:xfrm>
            <a:prstGeom prst="line">
              <a:avLst/>
            </a:prstGeom>
            <a:ln w="146050">
              <a:solidFill>
                <a:srgbClr val="00A642"/>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F02A4F0E-AB6B-0245-98FC-92257628821F}"/>
              </a:ext>
            </a:extLst>
          </p:cNvPr>
          <p:cNvGrpSpPr/>
          <p:nvPr/>
        </p:nvGrpSpPr>
        <p:grpSpPr>
          <a:xfrm rot="10800000">
            <a:off x="1518295" y="-195559"/>
            <a:ext cx="400050" cy="795633"/>
            <a:chOff x="1857376" y="6305255"/>
            <a:chExt cx="400050" cy="795633"/>
          </a:xfrm>
        </p:grpSpPr>
        <p:cxnSp>
          <p:nvCxnSpPr>
            <p:cNvPr id="29" name="Straight Connector 28">
              <a:extLst>
                <a:ext uri="{FF2B5EF4-FFF2-40B4-BE49-F238E27FC236}">
                  <a16:creationId xmlns:a16="http://schemas.microsoft.com/office/drawing/2014/main" id="{D48A35F9-CB15-8F43-A143-E6CD20985BC6}"/>
                </a:ext>
              </a:extLst>
            </p:cNvPr>
            <p:cNvCxnSpPr>
              <a:cxnSpLocks/>
            </p:cNvCxnSpPr>
            <p:nvPr/>
          </p:nvCxnSpPr>
          <p:spPr>
            <a:xfrm>
              <a:off x="1857376" y="6305255"/>
              <a:ext cx="0" cy="795633"/>
            </a:xfrm>
            <a:prstGeom prst="line">
              <a:avLst/>
            </a:prstGeom>
            <a:ln w="146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65FB5E-C0A8-5646-B205-DDF36093D5FB}"/>
                </a:ext>
              </a:extLst>
            </p:cNvPr>
            <p:cNvCxnSpPr>
              <a:cxnSpLocks/>
            </p:cNvCxnSpPr>
            <p:nvPr/>
          </p:nvCxnSpPr>
          <p:spPr>
            <a:xfrm>
              <a:off x="2057400" y="6305255"/>
              <a:ext cx="0" cy="781345"/>
            </a:xfrm>
            <a:prstGeom prst="line">
              <a:avLst/>
            </a:prstGeom>
            <a:ln w="146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A53E39B-F0BF-5447-A8B6-B1A21DA7DFAA}"/>
                </a:ext>
              </a:extLst>
            </p:cNvPr>
            <p:cNvCxnSpPr>
              <a:cxnSpLocks/>
            </p:cNvCxnSpPr>
            <p:nvPr/>
          </p:nvCxnSpPr>
          <p:spPr>
            <a:xfrm>
              <a:off x="2257426" y="6305255"/>
              <a:ext cx="0" cy="781345"/>
            </a:xfrm>
            <a:prstGeom prst="line">
              <a:avLst/>
            </a:prstGeom>
            <a:ln w="146050">
              <a:solidFill>
                <a:srgbClr val="00A642"/>
              </a:solidFill>
            </a:ln>
          </p:spPr>
          <p:style>
            <a:lnRef idx="1">
              <a:schemeClr val="accent1"/>
            </a:lnRef>
            <a:fillRef idx="0">
              <a:schemeClr val="accent1"/>
            </a:fillRef>
            <a:effectRef idx="0">
              <a:schemeClr val="accent1"/>
            </a:effectRef>
            <a:fontRef idx="minor">
              <a:schemeClr val="tx1"/>
            </a:fontRef>
          </p:style>
        </p:cxnSp>
      </p:grpSp>
      <p:pic>
        <p:nvPicPr>
          <p:cNvPr id="39" name="Picture 38">
            <a:extLst>
              <a:ext uri="{FF2B5EF4-FFF2-40B4-BE49-F238E27FC236}">
                <a16:creationId xmlns:a16="http://schemas.microsoft.com/office/drawing/2014/main" id="{F841B188-9FD0-854B-93CE-9793C89C456C}"/>
              </a:ext>
            </a:extLst>
          </p:cNvPr>
          <p:cNvPicPr>
            <a:picLocks noChangeAspect="1"/>
          </p:cNvPicPr>
          <p:nvPr/>
        </p:nvPicPr>
        <p:blipFill>
          <a:blip r:embed="rId4"/>
          <a:stretch>
            <a:fillRect/>
          </a:stretch>
        </p:blipFill>
        <p:spPr>
          <a:xfrm>
            <a:off x="5613400" y="2122214"/>
            <a:ext cx="7238999" cy="4835652"/>
          </a:xfrm>
          <a:prstGeom prst="rect">
            <a:avLst/>
          </a:prstGeom>
        </p:spPr>
      </p:pic>
    </p:spTree>
    <p:extLst>
      <p:ext uri="{BB962C8B-B14F-4D97-AF65-F5344CB8AC3E}">
        <p14:creationId xmlns:p14="http://schemas.microsoft.com/office/powerpoint/2010/main" val="211888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7185-A85E-4053-81D4-1AF56D6385C5}"/>
              </a:ext>
            </a:extLst>
          </p:cNvPr>
          <p:cNvSpPr>
            <a:spLocks noGrp="1"/>
          </p:cNvSpPr>
          <p:nvPr>
            <p:ph type="ctrTitle" sz="quarter"/>
          </p:nvPr>
        </p:nvSpPr>
        <p:spPr/>
        <p:txBody>
          <a:bodyPr/>
          <a:lstStyle/>
          <a:p>
            <a:pPr algn="ctr"/>
            <a:r>
              <a:rPr lang="en-GB" dirty="0">
                <a:solidFill>
                  <a:srgbClr val="FF0000"/>
                </a:solidFill>
              </a:rPr>
              <a:t>Successful adoption of HBIC </a:t>
            </a:r>
            <a:endParaRPr lang="en-KE" dirty="0">
              <a:solidFill>
                <a:srgbClr val="FF0000"/>
              </a:solidFill>
            </a:endParaRPr>
          </a:p>
        </p:txBody>
      </p:sp>
      <p:sp>
        <p:nvSpPr>
          <p:cNvPr id="3" name="Subtitle 2">
            <a:extLst>
              <a:ext uri="{FF2B5EF4-FFF2-40B4-BE49-F238E27FC236}">
                <a16:creationId xmlns:a16="http://schemas.microsoft.com/office/drawing/2014/main" id="{7604A139-E8ED-4D67-B504-08D9B7A3BBED}"/>
              </a:ext>
            </a:extLst>
          </p:cNvPr>
          <p:cNvSpPr>
            <a:spLocks noGrp="1"/>
          </p:cNvSpPr>
          <p:nvPr>
            <p:ph type="subTitle" sz="quarter" idx="1"/>
          </p:nvPr>
        </p:nvSpPr>
        <p:spPr/>
        <p:txBody>
          <a:bodyPr/>
          <a:lstStyle/>
          <a:p>
            <a:endParaRPr lang="en-KE"/>
          </a:p>
        </p:txBody>
      </p:sp>
      <p:sp>
        <p:nvSpPr>
          <p:cNvPr id="4" name="Slide Number Placeholder 3">
            <a:extLst>
              <a:ext uri="{FF2B5EF4-FFF2-40B4-BE49-F238E27FC236}">
                <a16:creationId xmlns:a16="http://schemas.microsoft.com/office/drawing/2014/main" id="{01076470-F549-4A80-96D6-60C0EAC0F1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B9DC6-D356-48C0-A965-466B0EEA442A}" type="slidenum">
              <a:rPr kumimoji="0" lang="en-US" altLang="en-US" sz="1200" b="0" i="0" u="none" strike="noStrike" kern="1200" cap="none" spc="0" normalizeH="0" baseline="0" noProof="0" smtClean="0">
                <a:ln>
                  <a:noFill/>
                </a:ln>
                <a:solidFill>
                  <a:srgbClr val="FFCC00"/>
                </a:solidFill>
                <a:effectLst/>
                <a:uLnTx/>
                <a:uFillTx/>
                <a:latin typeface="Adobe Garamon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FFCC00"/>
              </a:solidFill>
              <a:effectLst/>
              <a:uLnTx/>
              <a:uFillTx/>
              <a:latin typeface="Adobe Garamond Pro"/>
              <a:ea typeface="+mn-ea"/>
              <a:cs typeface="+mn-cs"/>
            </a:endParaRPr>
          </a:p>
        </p:txBody>
      </p:sp>
    </p:spTree>
    <p:extLst>
      <p:ext uri="{BB962C8B-B14F-4D97-AF65-F5344CB8AC3E}">
        <p14:creationId xmlns:p14="http://schemas.microsoft.com/office/powerpoint/2010/main" val="149168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10363200" cy="1315232"/>
          </a:xfrm>
        </p:spPr>
        <p:txBody>
          <a:bodyPr/>
          <a:lstStyle/>
          <a:p>
            <a:r>
              <a:rPr lang="en-US" dirty="0">
                <a:solidFill>
                  <a:srgbClr val="FF0000"/>
                </a:solidFill>
                <a:latin typeface="Arial Black" panose="020B0A04020102020204" pitchFamily="34" charset="0"/>
              </a:rPr>
              <a:t>    Successful adoption</a:t>
            </a:r>
          </a:p>
        </p:txBody>
      </p:sp>
      <p:sp>
        <p:nvSpPr>
          <p:cNvPr id="3" name="Content Placeholder 2"/>
          <p:cNvSpPr>
            <a:spLocks noGrp="1"/>
          </p:cNvSpPr>
          <p:nvPr>
            <p:ph idx="1"/>
          </p:nvPr>
        </p:nvSpPr>
        <p:spPr>
          <a:xfrm>
            <a:off x="275573" y="1615858"/>
            <a:ext cx="11736887" cy="4747364"/>
          </a:xfrm>
        </p:spPr>
        <p:txBody>
          <a:bodyPr/>
          <a:lstStyle/>
          <a:p>
            <a:pPr algn="just"/>
            <a:r>
              <a:rPr lang="en-US" dirty="0">
                <a:latin typeface="Arial Black" panose="020B0A04020102020204" pitchFamily="34" charset="0"/>
              </a:rPr>
              <a:t>The Community health volunteers are able to reach households and their local communities to educate and influence behavior change and also ensure continuum of care at the community level.</a:t>
            </a:r>
          </a:p>
          <a:p>
            <a:pPr algn="just"/>
            <a:endParaRPr lang="en-US" dirty="0">
              <a:latin typeface="Arial Black" panose="020B0A04020102020204" pitchFamily="34" charset="0"/>
            </a:endParaRPr>
          </a:p>
          <a:p>
            <a:pPr algn="just"/>
            <a:r>
              <a:rPr lang="en-US" dirty="0">
                <a:latin typeface="Arial Black" panose="020B0A04020102020204" pitchFamily="34" charset="0"/>
              </a:rPr>
              <a:t>The CHVs also provide link and referral to the primary health care facilities. </a:t>
            </a:r>
          </a:p>
          <a:p>
            <a:pPr algn="just"/>
            <a:endParaRPr lang="en-US" dirty="0">
              <a:latin typeface="Arial Black" panose="020B0A04020102020204" pitchFamily="34"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2865732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10363200" cy="951978"/>
          </a:xfrm>
        </p:spPr>
        <p:txBody>
          <a:bodyPr/>
          <a:lstStyle/>
          <a:p>
            <a:r>
              <a:rPr lang="en-US" dirty="0">
                <a:solidFill>
                  <a:srgbClr val="FF0000"/>
                </a:solidFill>
                <a:latin typeface="Arial Black" panose="020B0A04020102020204" pitchFamily="34" charset="0"/>
              </a:rPr>
              <a:t>   Successful adoption </a:t>
            </a:r>
          </a:p>
        </p:txBody>
      </p:sp>
      <p:sp>
        <p:nvSpPr>
          <p:cNvPr id="3" name="Content Placeholder 2"/>
          <p:cNvSpPr>
            <a:spLocks noGrp="1"/>
          </p:cNvSpPr>
          <p:nvPr>
            <p:ph idx="1"/>
          </p:nvPr>
        </p:nvSpPr>
        <p:spPr>
          <a:xfrm>
            <a:off x="313151" y="1127342"/>
            <a:ext cx="11636679" cy="5730658"/>
          </a:xfrm>
        </p:spPr>
        <p:txBody>
          <a:bodyPr/>
          <a:lstStyle/>
          <a:p>
            <a:pPr algn="just"/>
            <a:r>
              <a:rPr lang="en-US" dirty="0">
                <a:latin typeface="Arial Black" panose="020B0A04020102020204" pitchFamily="34" charset="0"/>
              </a:rPr>
              <a:t>Other structures that augmented the work of the CHVs successfully are the community health committees, </a:t>
            </a:r>
            <a:r>
              <a:rPr lang="en-US" dirty="0" err="1">
                <a:latin typeface="Arial Black" panose="020B0A04020102020204" pitchFamily="34" charset="0"/>
              </a:rPr>
              <a:t>nyumba</a:t>
            </a:r>
            <a:r>
              <a:rPr lang="en-US" dirty="0">
                <a:latin typeface="Arial Black" panose="020B0A04020102020204" pitchFamily="34" charset="0"/>
              </a:rPr>
              <a:t> </a:t>
            </a:r>
            <a:r>
              <a:rPr lang="en-US" dirty="0" err="1">
                <a:latin typeface="Arial Black" panose="020B0A04020102020204" pitchFamily="34" charset="0"/>
              </a:rPr>
              <a:t>kumi</a:t>
            </a:r>
            <a:r>
              <a:rPr lang="en-US" dirty="0">
                <a:latin typeface="Arial Black" panose="020B0A04020102020204" pitchFamily="34" charset="0"/>
              </a:rPr>
              <a:t> initiatives, Estate management committees among other local administrative structures in a given community.</a:t>
            </a:r>
          </a:p>
          <a:p>
            <a:pPr algn="just"/>
            <a:endParaRPr lang="en-US" dirty="0">
              <a:latin typeface="Arial Black" panose="020B0A04020102020204" pitchFamily="34" charset="0"/>
            </a:endParaRPr>
          </a:p>
          <a:p>
            <a:pPr algn="just"/>
            <a:r>
              <a:rPr lang="en-US" dirty="0">
                <a:latin typeface="Arial Black" panose="020B0A04020102020204" pitchFamily="34" charset="0"/>
              </a:rPr>
              <a:t>In this regard, there was  need to build capacity &amp; provide quality assurance to the county governments in the implementation of the home-based isolation and care guidelines across the country.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1228684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sz="4800" dirty="0">
                <a:solidFill>
                  <a:srgbClr val="FF0000"/>
                </a:solidFill>
                <a:latin typeface="Arial Black" panose="020B0A04020102020204" pitchFamily="34" charset="0"/>
              </a:rPr>
              <a:t>Overall Goal &amp; strategic objectives</a:t>
            </a:r>
          </a:p>
        </p:txBody>
      </p:sp>
      <p:sp>
        <p:nvSpPr>
          <p:cNvPr id="3" name="Subtitle 2"/>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60285-8672-4A99-B9A4-DCA9E7407B98}"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185297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41BF6511-0448-4D56-BDAF-66579FC9C46F}"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13315" name="Rectangle 2"/>
          <p:cNvSpPr>
            <a:spLocks noGrp="1" noChangeArrowheads="1"/>
          </p:cNvSpPr>
          <p:nvPr>
            <p:ph type="title"/>
          </p:nvPr>
        </p:nvSpPr>
        <p:spPr>
          <a:xfrm>
            <a:off x="914400" y="87682"/>
            <a:ext cx="10363200" cy="1064713"/>
          </a:xfrm>
        </p:spPr>
        <p:txBody>
          <a:bodyPr/>
          <a:lstStyle/>
          <a:p>
            <a:pPr eaLnBrk="1" hangingPunct="1"/>
            <a:r>
              <a:rPr lang="en-US" altLang="en-US" sz="4000" dirty="0">
                <a:solidFill>
                  <a:srgbClr val="FF0000"/>
                </a:solidFill>
                <a:latin typeface="Arial Black" panose="020B0A04020102020204" pitchFamily="34" charset="0"/>
              </a:rPr>
              <a:t>Overall goal for HBIC</a:t>
            </a:r>
            <a:endParaRPr lang="en-GB" altLang="en-US" sz="4000" dirty="0">
              <a:solidFill>
                <a:srgbClr val="FF0000"/>
              </a:solidFill>
              <a:latin typeface="Arial Black" panose="020B0A04020102020204" pitchFamily="34" charset="0"/>
            </a:endParaRPr>
          </a:p>
        </p:txBody>
      </p:sp>
      <p:sp>
        <p:nvSpPr>
          <p:cNvPr id="13316" name="Rectangle 3"/>
          <p:cNvSpPr>
            <a:spLocks noGrp="1" noChangeArrowheads="1"/>
          </p:cNvSpPr>
          <p:nvPr>
            <p:ph type="body" idx="1"/>
          </p:nvPr>
        </p:nvSpPr>
        <p:spPr>
          <a:xfrm>
            <a:off x="300625" y="1415441"/>
            <a:ext cx="11599101" cy="4972833"/>
          </a:xfrm>
        </p:spPr>
        <p:txBody>
          <a:bodyPr/>
          <a:lstStyle/>
          <a:p>
            <a:pPr marL="0" marR="0" indent="0" algn="just">
              <a:lnSpc>
                <a:spcPct val="107000"/>
              </a:lnSpc>
              <a:spcBef>
                <a:spcPts val="0"/>
              </a:spcBef>
              <a:spcAft>
                <a:spcPts val="0"/>
              </a:spcAft>
              <a:buNone/>
            </a:pPr>
            <a:r>
              <a:rPr lang="en-US" altLang="en-US" sz="4400" dirty="0">
                <a:latin typeface="Arial Black" panose="020B0A04020102020204" pitchFamily="34" charset="0"/>
              </a:rPr>
              <a:t>Decongest health facilities and lessen the spread of highly infectious diseases like </a:t>
            </a:r>
            <a:r>
              <a:rPr lang="en-US" sz="4400" dirty="0">
                <a:effectLst/>
                <a:latin typeface="Arial Black" panose="020B0A04020102020204" pitchFamily="34" charset="0"/>
                <a:ea typeface="Calibri" panose="020F0502020204030204" pitchFamily="34" charset="0"/>
                <a:cs typeface="Times New Roman" panose="02020603050405020304" pitchFamily="18" charset="0"/>
              </a:rPr>
              <a:t>COVID 19</a:t>
            </a:r>
            <a:endParaRPr lang="en-GB" altLang="en-US" sz="4400" dirty="0">
              <a:latin typeface="Arial Black" panose="020B0A04020102020204" pitchFamily="34" charset="0"/>
            </a:endParaRPr>
          </a:p>
        </p:txBody>
      </p:sp>
    </p:spTree>
    <p:extLst>
      <p:ext uri="{BB962C8B-B14F-4D97-AF65-F5344CB8AC3E}">
        <p14:creationId xmlns:p14="http://schemas.microsoft.com/office/powerpoint/2010/main" val="2374690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800" dirty="0">
                <a:solidFill>
                  <a:srgbClr val="FF0000"/>
                </a:solidFill>
                <a:latin typeface="Arial Black" panose="020B0A04020102020204" pitchFamily="34" charset="0"/>
              </a:rPr>
              <a:t>Strategic Objectives of HBIC </a:t>
            </a:r>
          </a:p>
        </p:txBody>
      </p:sp>
      <p:sp>
        <p:nvSpPr>
          <p:cNvPr id="3" name="Subtitle 2"/>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B9DC6-D356-48C0-A965-466B0EEA442A}"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565871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359BA16-1870-4BE5-A982-CD5429658396}"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14339" name="Rectangle 2"/>
          <p:cNvSpPr>
            <a:spLocks noGrp="1" noChangeArrowheads="1"/>
          </p:cNvSpPr>
          <p:nvPr>
            <p:ph type="title"/>
          </p:nvPr>
        </p:nvSpPr>
        <p:spPr>
          <a:xfrm>
            <a:off x="1992313" y="1"/>
            <a:ext cx="8229600" cy="1484313"/>
          </a:xfrm>
        </p:spPr>
        <p:txBody>
          <a:bodyPr/>
          <a:lstStyle/>
          <a:p>
            <a:pPr eaLnBrk="1" hangingPunct="1"/>
            <a:r>
              <a:rPr lang="en-US" altLang="en-US" sz="3600" dirty="0">
                <a:solidFill>
                  <a:srgbClr val="FF0000"/>
                </a:solidFill>
                <a:latin typeface="Arial Black" panose="020B0A04020102020204" pitchFamily="34" charset="0"/>
              </a:rPr>
              <a:t>Strategic Objectives of HBIC</a:t>
            </a:r>
          </a:p>
        </p:txBody>
      </p:sp>
      <p:sp>
        <p:nvSpPr>
          <p:cNvPr id="14340" name="Rectangle 3"/>
          <p:cNvSpPr>
            <a:spLocks noGrp="1" noChangeArrowheads="1"/>
          </p:cNvSpPr>
          <p:nvPr>
            <p:ph type="body" idx="1"/>
          </p:nvPr>
        </p:nvSpPr>
        <p:spPr>
          <a:xfrm>
            <a:off x="187890" y="1484314"/>
            <a:ext cx="11724362" cy="5221286"/>
          </a:xfrm>
        </p:spPr>
        <p:txBody>
          <a:bodyPr/>
          <a:lstStyle/>
          <a:p>
            <a:pPr marL="0" indent="0" algn="just" eaLnBrk="1" hangingPunct="1">
              <a:buNone/>
            </a:pPr>
            <a:r>
              <a:rPr lang="en-US" altLang="en-US" sz="3200" dirty="0">
                <a:solidFill>
                  <a:srgbClr val="FF0000"/>
                </a:solidFill>
                <a:latin typeface="Arial Black" panose="020B0A04020102020204" pitchFamily="34" charset="0"/>
              </a:rPr>
              <a:t>Overall: </a:t>
            </a:r>
            <a:r>
              <a:rPr lang="en-US" altLang="en-US" sz="3200" dirty="0">
                <a:latin typeface="Arial Black" panose="020B0A04020102020204" pitchFamily="34" charset="0"/>
              </a:rPr>
              <a:t>establish sustainable services towards hampering spread of highly infectious diseases like COVID 19 in households in the community, </a:t>
            </a:r>
          </a:p>
          <a:p>
            <a:pPr marL="0" indent="0" algn="just" eaLnBrk="1" hangingPunct="1">
              <a:buNone/>
            </a:pPr>
            <a:endParaRPr lang="en-US" altLang="en-US" sz="3200" dirty="0">
              <a:latin typeface="Arial Black" panose="020B0A04020102020204" pitchFamily="34" charset="0"/>
            </a:endParaRPr>
          </a:p>
          <a:p>
            <a:pPr marL="0" indent="0" algn="just" eaLnBrk="1" hangingPunct="1">
              <a:buNone/>
            </a:pPr>
            <a:r>
              <a:rPr lang="en-US" altLang="en-US" sz="3200" dirty="0">
                <a:solidFill>
                  <a:srgbClr val="FF0000"/>
                </a:solidFill>
                <a:latin typeface="Arial Black" panose="020B0A04020102020204" pitchFamily="34" charset="0"/>
              </a:rPr>
              <a:t>aiming</a:t>
            </a:r>
            <a:r>
              <a:rPr lang="en-US" altLang="en-US" sz="3200" dirty="0">
                <a:latin typeface="Arial Black" panose="020B0A04020102020204" pitchFamily="34" charset="0"/>
              </a:rPr>
              <a:t> at promoting and empowering households and communities to take charge of containing the spread of COVID 19 disease and generally, their own health</a:t>
            </a:r>
          </a:p>
        </p:txBody>
      </p:sp>
    </p:spTree>
    <p:extLst>
      <p:ext uri="{BB962C8B-B14F-4D97-AF65-F5344CB8AC3E}">
        <p14:creationId xmlns:p14="http://schemas.microsoft.com/office/powerpoint/2010/main" val="2337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A16E24F-F667-47D6-95E2-C1F6F63CDBA3}"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17</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15363" name="Rectangle 2"/>
          <p:cNvSpPr>
            <a:spLocks noGrp="1" noChangeArrowheads="1"/>
          </p:cNvSpPr>
          <p:nvPr>
            <p:ph type="title"/>
          </p:nvPr>
        </p:nvSpPr>
        <p:spPr>
          <a:xfrm>
            <a:off x="838200" y="365126"/>
            <a:ext cx="10515600" cy="933588"/>
          </a:xfrm>
        </p:spPr>
        <p:txBody>
          <a:bodyPr/>
          <a:lstStyle/>
          <a:p>
            <a:pPr eaLnBrk="1" hangingPunct="1"/>
            <a:r>
              <a:rPr lang="en-US" altLang="en-US" sz="4000" dirty="0">
                <a:solidFill>
                  <a:srgbClr val="FF0000"/>
                </a:solidFill>
                <a:latin typeface="Arial Black" panose="020B0A04020102020204" pitchFamily="34" charset="0"/>
              </a:rPr>
              <a:t>   Strategic objective </a:t>
            </a:r>
            <a:r>
              <a:rPr lang="en-US" altLang="en-US" sz="4000" dirty="0" err="1">
                <a:solidFill>
                  <a:srgbClr val="FF0000"/>
                </a:solidFill>
                <a:latin typeface="Arial Black" panose="020B0A04020102020204" pitchFamily="34" charset="0"/>
              </a:rPr>
              <a:t>cont</a:t>
            </a:r>
            <a:r>
              <a:rPr lang="en-US" altLang="en-US" sz="4000" dirty="0">
                <a:solidFill>
                  <a:srgbClr val="FF0000"/>
                </a:solidFill>
                <a:latin typeface="Arial Black" panose="020B0A04020102020204" pitchFamily="34" charset="0"/>
              </a:rPr>
              <a:t>…</a:t>
            </a:r>
          </a:p>
        </p:txBody>
      </p:sp>
      <p:sp>
        <p:nvSpPr>
          <p:cNvPr id="15364" name="Rectangle 3"/>
          <p:cNvSpPr>
            <a:spLocks noGrp="1" noChangeArrowheads="1"/>
          </p:cNvSpPr>
          <p:nvPr>
            <p:ph type="body" idx="1"/>
          </p:nvPr>
        </p:nvSpPr>
        <p:spPr>
          <a:xfrm>
            <a:off x="275572" y="1490597"/>
            <a:ext cx="11624153" cy="5215003"/>
          </a:xfrm>
        </p:spPr>
        <p:txBody>
          <a:bodyPr/>
          <a:lstStyle/>
          <a:p>
            <a:pPr marL="0" indent="0" eaLnBrk="1" hangingPunct="1">
              <a:buNone/>
            </a:pPr>
            <a:r>
              <a:rPr lang="en-US" altLang="en-US" dirty="0">
                <a:latin typeface="Arial Black" panose="020B0A04020102020204" pitchFamily="34" charset="0"/>
              </a:rPr>
              <a:t>Specific:</a:t>
            </a:r>
          </a:p>
          <a:p>
            <a:pPr lvl="1" eaLnBrk="1" hangingPunct="1"/>
            <a:r>
              <a:rPr lang="en-US" altLang="en-US" sz="3200" dirty="0">
                <a:latin typeface="Arial Black" panose="020B0A04020102020204" pitchFamily="34" charset="0"/>
              </a:rPr>
              <a:t>Provide Home Based Isolation and care as per the guidelines</a:t>
            </a:r>
          </a:p>
          <a:p>
            <a:pPr lvl="1" eaLnBrk="1" hangingPunct="1"/>
            <a:endParaRPr lang="en-US" altLang="en-US" sz="3200" dirty="0">
              <a:latin typeface="Arial Black" panose="020B0A04020102020204" pitchFamily="34" charset="0"/>
            </a:endParaRPr>
          </a:p>
          <a:p>
            <a:pPr lvl="1" eaLnBrk="1" hangingPunct="1"/>
            <a:r>
              <a:rPr lang="en-US" altLang="en-US" sz="3200" dirty="0">
                <a:latin typeface="Arial Black" panose="020B0A04020102020204" pitchFamily="34" charset="0"/>
              </a:rPr>
              <a:t>Strengthen the capacity of caregivers and community health workers</a:t>
            </a:r>
          </a:p>
          <a:p>
            <a:pPr lvl="1" eaLnBrk="1" hangingPunct="1"/>
            <a:endParaRPr lang="en-US" altLang="en-US" sz="3200" dirty="0">
              <a:latin typeface="Arial Black" panose="020B0A04020102020204" pitchFamily="34" charset="0"/>
            </a:endParaRPr>
          </a:p>
          <a:p>
            <a:pPr lvl="1" eaLnBrk="1" hangingPunct="1"/>
            <a:r>
              <a:rPr lang="en-US" altLang="en-US" sz="3200" dirty="0">
                <a:latin typeface="Arial Black" panose="020B0A04020102020204" pitchFamily="34" charset="0"/>
              </a:rPr>
              <a:t>To strengthen the linkage between community and facility based services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999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000" dirty="0">
                <a:solidFill>
                  <a:srgbClr val="FF0000"/>
                </a:solidFill>
                <a:latin typeface="Arial Black" panose="020B0A04020102020204" pitchFamily="34" charset="0"/>
              </a:rPr>
              <a:t>Strategic Guiding Principles</a:t>
            </a:r>
          </a:p>
        </p:txBody>
      </p:sp>
      <p:sp>
        <p:nvSpPr>
          <p:cNvPr id="3" name="Subtitle 2"/>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B9DC6-D356-48C0-A965-466B0EEA442A}"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341555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D64959C-28BF-4DEA-9845-47803E189F92}"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19</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20483" name="Rectangle 2"/>
          <p:cNvSpPr>
            <a:spLocks noGrp="1" noChangeArrowheads="1"/>
          </p:cNvSpPr>
          <p:nvPr>
            <p:ph type="title"/>
          </p:nvPr>
        </p:nvSpPr>
        <p:spPr>
          <a:xfrm>
            <a:off x="914400" y="434715"/>
            <a:ext cx="10363200" cy="1304144"/>
          </a:xfrm>
        </p:spPr>
        <p:txBody>
          <a:bodyPr/>
          <a:lstStyle/>
          <a:p>
            <a:pPr eaLnBrk="1" hangingPunct="1"/>
            <a:r>
              <a:rPr lang="en-US" altLang="en-US" sz="3600" dirty="0">
                <a:solidFill>
                  <a:srgbClr val="FF0000"/>
                </a:solidFill>
                <a:latin typeface="Arial Black" panose="020B0A04020102020204" pitchFamily="34" charset="0"/>
              </a:rPr>
              <a:t>Strategic guide Principles</a:t>
            </a:r>
          </a:p>
        </p:txBody>
      </p:sp>
      <p:sp>
        <p:nvSpPr>
          <p:cNvPr id="20484" name="Rectangle 3"/>
          <p:cNvSpPr>
            <a:spLocks noGrp="1" noChangeArrowheads="1"/>
          </p:cNvSpPr>
          <p:nvPr>
            <p:ph type="body" idx="1"/>
          </p:nvPr>
        </p:nvSpPr>
        <p:spPr>
          <a:xfrm>
            <a:off x="313151" y="1903751"/>
            <a:ext cx="11599101" cy="4633400"/>
          </a:xfrm>
        </p:spPr>
        <p:txBody>
          <a:bodyPr/>
          <a:lstStyle/>
          <a:p>
            <a:pPr lvl="1" algn="just" eaLnBrk="1" hangingPunct="1">
              <a:lnSpc>
                <a:spcPct val="90000"/>
              </a:lnSpc>
              <a:buFont typeface="Wingdings" panose="05000000000000000000" pitchFamily="2" charset="2"/>
              <a:buChar char="v"/>
            </a:pPr>
            <a:r>
              <a:rPr lang="en-US" altLang="en-US" sz="3200" dirty="0">
                <a:latin typeface="Arial Black" panose="020B0A04020102020204" pitchFamily="34" charset="0"/>
              </a:rPr>
              <a:t>Heath Care workers to be on government payroll </a:t>
            </a:r>
          </a:p>
          <a:p>
            <a:pPr lvl="1" algn="just" eaLnBrk="1" hangingPunct="1">
              <a:lnSpc>
                <a:spcPct val="90000"/>
              </a:lnSpc>
              <a:buFont typeface="Wingdings" panose="05000000000000000000" pitchFamily="2" charset="2"/>
              <a:buChar char="v"/>
            </a:pPr>
            <a:endParaRPr lang="en-US" altLang="en-US" sz="3200" dirty="0">
              <a:latin typeface="Arial Black" panose="020B0A04020102020204" pitchFamily="34" charset="0"/>
            </a:endParaRPr>
          </a:p>
          <a:p>
            <a:pPr lvl="1" algn="just" eaLnBrk="1" hangingPunct="1">
              <a:lnSpc>
                <a:spcPct val="90000"/>
              </a:lnSpc>
              <a:buFont typeface="Wingdings" panose="05000000000000000000" pitchFamily="2" charset="2"/>
              <a:buChar char="v"/>
            </a:pPr>
            <a:r>
              <a:rPr lang="en-US" altLang="en-US" sz="3200" dirty="0">
                <a:latin typeface="Arial Black" panose="020B0A04020102020204" pitchFamily="34" charset="0"/>
              </a:rPr>
              <a:t>Caregivers for HBIC to be nominated by the household on the basis of trust and maturity</a:t>
            </a:r>
          </a:p>
          <a:p>
            <a:pPr lvl="1" algn="just" eaLnBrk="1" hangingPunct="1">
              <a:lnSpc>
                <a:spcPct val="90000"/>
              </a:lnSpc>
              <a:buFont typeface="Wingdings" panose="05000000000000000000" pitchFamily="2" charset="2"/>
              <a:buChar char="v"/>
            </a:pPr>
            <a:endParaRPr lang="en-US" altLang="en-US" sz="3200" dirty="0">
              <a:latin typeface="Arial Black" panose="020B0A04020102020204" pitchFamily="34" charset="0"/>
            </a:endParaRPr>
          </a:p>
          <a:p>
            <a:pPr lvl="1" algn="just" eaLnBrk="1" hangingPunct="1">
              <a:lnSpc>
                <a:spcPct val="90000"/>
              </a:lnSpc>
              <a:buFont typeface="Wingdings" panose="05000000000000000000" pitchFamily="2" charset="2"/>
              <a:buChar char="v"/>
            </a:pPr>
            <a:endParaRPr lang="en-US" altLang="en-US" sz="3200" dirty="0">
              <a:latin typeface="Arial Black" panose="020B0A04020102020204" pitchFamily="34" charset="0"/>
            </a:endParaRPr>
          </a:p>
          <a:p>
            <a:pPr lvl="1" algn="just" eaLnBrk="1" hangingPunct="1">
              <a:lnSpc>
                <a:spcPct val="90000"/>
              </a:lnSpc>
              <a:buFont typeface="Wingdings" panose="05000000000000000000" pitchFamily="2" charset="2"/>
              <a:buChar char="v"/>
            </a:pPr>
            <a:r>
              <a:rPr lang="en-US" altLang="en-US" sz="3200" dirty="0">
                <a:latin typeface="Arial Black" panose="020B0A04020102020204" pitchFamily="34" charset="0"/>
              </a:rPr>
              <a:t>Coordination structure to bring all actors at all levels</a:t>
            </a:r>
          </a:p>
          <a:p>
            <a:pPr eaLnBrk="1" hangingPunct="1">
              <a:lnSpc>
                <a:spcPct val="90000"/>
              </a:lnSpc>
            </a:pPr>
            <a:endParaRPr lang="en-US" altLang="en-US" sz="2800" dirty="0"/>
          </a:p>
        </p:txBody>
      </p:sp>
    </p:spTree>
    <p:extLst>
      <p:ext uri="{BB962C8B-B14F-4D97-AF65-F5344CB8AC3E}">
        <p14:creationId xmlns:p14="http://schemas.microsoft.com/office/powerpoint/2010/main" val="36680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altLang="en-US" sz="4000" dirty="0">
                <a:solidFill>
                  <a:srgbClr val="FF0000"/>
                </a:solidFill>
                <a:latin typeface="Arial Black" panose="020B0A04020102020204" pitchFamily="34" charset="0"/>
              </a:rPr>
              <a:t>    Objectives </a:t>
            </a:r>
            <a:endParaRPr lang="en-US" sz="2500" b="1" dirty="0">
              <a:solidFill>
                <a:srgbClr val="FF0000"/>
              </a:solidFill>
              <a:latin typeface="Arial Black" panose="020B0A04020102020204" pitchFamily="34" charset="0"/>
            </a:endParaRPr>
          </a:p>
        </p:txBody>
      </p:sp>
      <p:sp>
        <p:nvSpPr>
          <p:cNvPr id="5" name="TextBox 4">
            <a:extLst>
              <a:ext uri="{FF2B5EF4-FFF2-40B4-BE49-F238E27FC236}">
                <a16:creationId xmlns:a16="http://schemas.microsoft.com/office/drawing/2014/main" id="{B74C6C81-A9DD-4996-B262-3B0A57785B55}"/>
              </a:ext>
            </a:extLst>
          </p:cNvPr>
          <p:cNvSpPr txBox="1"/>
          <p:nvPr/>
        </p:nvSpPr>
        <p:spPr>
          <a:xfrm>
            <a:off x="759655" y="1589649"/>
            <a:ext cx="10677379" cy="403187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GB" altLang="en-US" sz="3200" b="0" i="0" u="none" strike="noStrike" kern="0" cap="none" spc="0" normalizeH="0" baseline="0" noProof="0" dirty="0">
              <a:ln>
                <a:noFill/>
              </a:ln>
              <a:solidFill>
                <a:srgbClr val="FFCC00"/>
              </a:solidFill>
              <a:effectLst/>
              <a:uLnTx/>
              <a:uFillTx/>
              <a:latin typeface="Arial Black"/>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3399"/>
              </a:buClr>
              <a:buSzTx/>
              <a:buFontTx/>
              <a:buChar char="•"/>
              <a:tabLst/>
              <a:defRPr/>
            </a:pPr>
            <a:r>
              <a:rPr kumimoji="0" lang="en-GB" altLang="en-US" sz="3200" b="0" i="0" u="none" strike="noStrike" kern="0" cap="none" spc="0" normalizeH="0" baseline="0" noProof="0" dirty="0">
                <a:ln>
                  <a:noFill/>
                </a:ln>
                <a:solidFill>
                  <a:prstClr val="black"/>
                </a:solidFill>
                <a:effectLst/>
                <a:uLnTx/>
                <a:uFillTx/>
                <a:latin typeface="Arial Black"/>
                <a:ea typeface="+mn-ea"/>
                <a:cs typeface="+mn-cs"/>
              </a:rPr>
              <a:t>Background and rationale of HBIC</a:t>
            </a:r>
          </a:p>
          <a:p>
            <a:pPr marL="342900" marR="0" lvl="0" indent="-34290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GB" altLang="en-US" sz="3200" b="0" i="0" u="none" strike="noStrike" kern="0" cap="none" spc="0" normalizeH="0" baseline="0" noProof="0" dirty="0">
              <a:ln>
                <a:noFill/>
              </a:ln>
              <a:solidFill>
                <a:prstClr val="black"/>
              </a:solidFill>
              <a:effectLst/>
              <a:uLnTx/>
              <a:uFillTx/>
              <a:latin typeface="Arial Black"/>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3399"/>
              </a:buClr>
              <a:buSzTx/>
              <a:buFontTx/>
              <a:buChar char="•"/>
              <a:tabLst/>
              <a:defRPr/>
            </a:pPr>
            <a:r>
              <a:rPr kumimoji="0" lang="en-GB" altLang="en-US" sz="3200" b="0" i="0" u="none" strike="noStrike" kern="0" cap="none" spc="0" normalizeH="0" baseline="0" noProof="0" dirty="0">
                <a:ln>
                  <a:noFill/>
                </a:ln>
                <a:solidFill>
                  <a:prstClr val="black"/>
                </a:solidFill>
                <a:effectLst/>
                <a:uLnTx/>
                <a:uFillTx/>
                <a:latin typeface="Arial Black"/>
                <a:ea typeface="+mn-ea"/>
                <a:cs typeface="+mn-cs"/>
              </a:rPr>
              <a:t>Key elements of the HBIC</a:t>
            </a:r>
          </a:p>
          <a:p>
            <a:pPr marL="342900" marR="0" lvl="0" indent="-342900" algn="l" defTabSz="914400" rtl="0" eaLnBrk="1" fontAlgn="base" latinLnBrk="0" hangingPunct="1">
              <a:lnSpc>
                <a:spcPct val="100000"/>
              </a:lnSpc>
              <a:spcBef>
                <a:spcPct val="20000"/>
              </a:spcBef>
              <a:spcAft>
                <a:spcPct val="0"/>
              </a:spcAft>
              <a:buClr>
                <a:srgbClr val="FF3399"/>
              </a:buClr>
              <a:buSzTx/>
              <a:buFontTx/>
              <a:buChar char="•"/>
              <a:tabLst/>
              <a:defRPr/>
            </a:pPr>
            <a:endParaRPr kumimoji="0" lang="en-GB" altLang="en-US" sz="3200" b="0" i="0" u="none" strike="noStrike" kern="0" cap="none" spc="0" normalizeH="0" baseline="0" noProof="0" dirty="0">
              <a:ln>
                <a:noFill/>
              </a:ln>
              <a:solidFill>
                <a:prstClr val="black"/>
              </a:solidFill>
              <a:effectLst/>
              <a:uLnTx/>
              <a:uFillTx/>
              <a:latin typeface="Arial Black"/>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3399"/>
              </a:buClr>
              <a:buSzTx/>
              <a:buFontTx/>
              <a:buChar char="•"/>
              <a:tabLst/>
              <a:defRPr/>
            </a:pPr>
            <a:r>
              <a:rPr kumimoji="0" lang="en-GB" altLang="en-US" sz="3200" b="0" i="0" u="none" strike="noStrike" kern="0" cap="none" spc="0" normalizeH="0" baseline="0" noProof="0" dirty="0">
                <a:ln>
                  <a:noFill/>
                </a:ln>
                <a:solidFill>
                  <a:prstClr val="black"/>
                </a:solidFill>
                <a:effectLst/>
                <a:uLnTx/>
                <a:uFillTx/>
                <a:latin typeface="Arial Black"/>
                <a:ea typeface="+mn-ea"/>
                <a:cs typeface="+mn-cs"/>
              </a:rPr>
              <a:t>The process of initiating and managing the HBIC Programme</a:t>
            </a:r>
            <a:endParaRPr kumimoji="0" lang="en-US" altLang="en-US" sz="3200" b="0" i="0" u="none" strike="noStrike" kern="0" cap="none" spc="0" normalizeH="0" baseline="0" noProof="0" dirty="0">
              <a:ln>
                <a:noFill/>
              </a:ln>
              <a:solidFill>
                <a:prstClr val="black"/>
              </a:solidFill>
              <a:effectLst/>
              <a:uLnTx/>
              <a:uFillTx/>
              <a:latin typeface="Arial Black"/>
              <a:ea typeface="+mn-ea"/>
              <a:cs typeface="+mn-cs"/>
            </a:endParaRPr>
          </a:p>
        </p:txBody>
      </p:sp>
    </p:spTree>
    <p:extLst>
      <p:ext uri="{BB962C8B-B14F-4D97-AF65-F5344CB8AC3E}">
        <p14:creationId xmlns:p14="http://schemas.microsoft.com/office/powerpoint/2010/main" val="2371377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000" dirty="0">
                <a:solidFill>
                  <a:srgbClr val="FF0000"/>
                </a:solidFill>
                <a:latin typeface="Arial Black" panose="020B0A04020102020204" pitchFamily="34" charset="0"/>
              </a:rPr>
              <a:t>Roles and Responsibilities of Caregivers</a:t>
            </a:r>
          </a:p>
        </p:txBody>
      </p:sp>
      <p:sp>
        <p:nvSpPr>
          <p:cNvPr id="3" name="Subtitle 2"/>
          <p:cNvSpPr>
            <a:spLocks noGrp="1"/>
          </p:cNvSpPr>
          <p:nvPr>
            <p:ph type="subTitle"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60285-8672-4A99-B9A4-DCA9E7407B98}" type="slidenum">
              <a:rPr kumimoji="0" lang="en-US" altLang="en-US" sz="1400" b="0" i="0" u="none" strike="noStrike" kern="1200" cap="none" spc="0" normalizeH="0" baseline="0" noProof="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168856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913400"/>
          </a:xfrm>
        </p:spPr>
        <p:txBody>
          <a:bodyPr/>
          <a:lstStyle/>
          <a:p>
            <a:r>
              <a:rPr lang="en-US" dirty="0">
                <a:solidFill>
                  <a:srgbClr val="FF0000"/>
                </a:solidFill>
                <a:latin typeface="Arial Black" panose="020B0A04020102020204" pitchFamily="34" charset="0"/>
              </a:rPr>
              <a:t>General Roles amid COVID 19</a:t>
            </a:r>
          </a:p>
        </p:txBody>
      </p:sp>
      <p:sp>
        <p:nvSpPr>
          <p:cNvPr id="3" name="Content Placeholder 2"/>
          <p:cNvSpPr>
            <a:spLocks noGrp="1"/>
          </p:cNvSpPr>
          <p:nvPr>
            <p:ph idx="1"/>
          </p:nvPr>
        </p:nvSpPr>
        <p:spPr>
          <a:xfrm>
            <a:off x="250521" y="1643270"/>
            <a:ext cx="11498893" cy="5062330"/>
          </a:xfrm>
        </p:spPr>
        <p:txBody>
          <a:bodyPr/>
          <a:lstStyle/>
          <a:p>
            <a:pPr algn="just"/>
            <a:r>
              <a:rPr lang="en-US" dirty="0">
                <a:latin typeface="Arial Black" panose="020B0A04020102020204" pitchFamily="34" charset="0"/>
              </a:rPr>
              <a:t>General health care: overseeing medication and prescriptions usage, appointment reminders and administering medicine – In case of preexisting condition</a:t>
            </a:r>
          </a:p>
          <a:p>
            <a:pPr algn="just"/>
            <a:endParaRPr lang="en-US" sz="1400" dirty="0">
              <a:latin typeface="Arial Black" panose="020B0A04020102020204" pitchFamily="34" charset="0"/>
            </a:endParaRPr>
          </a:p>
          <a:p>
            <a:pPr algn="just"/>
            <a:r>
              <a:rPr lang="en-US" dirty="0">
                <a:latin typeface="Arial Black" panose="020B0A04020102020204" pitchFamily="34" charset="0"/>
              </a:rPr>
              <a:t>Emotional support: being a stable companion and supporter in all matters personal, health-related and emotional</a:t>
            </a:r>
          </a:p>
          <a:p>
            <a:pPr algn="just"/>
            <a:endParaRPr lang="en-US" sz="1400" dirty="0">
              <a:latin typeface="Arial Black" panose="020B0A04020102020204" pitchFamily="34" charset="0"/>
            </a:endParaRPr>
          </a:p>
          <a:p>
            <a:pPr algn="just"/>
            <a:r>
              <a:rPr lang="en-US" dirty="0">
                <a:latin typeface="Arial Black" panose="020B0A04020102020204" pitchFamily="34" charset="0"/>
              </a:rPr>
              <a:t>Back-up care (or respite) services: providing other caregivers a break</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340804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453019"/>
          </a:xfrm>
        </p:spPr>
        <p:txBody>
          <a:bodyPr/>
          <a:lstStyle/>
          <a:p>
            <a:r>
              <a:rPr lang="en-US" sz="3600" dirty="0">
                <a:solidFill>
                  <a:srgbClr val="FF0000"/>
                </a:solidFill>
                <a:latin typeface="Arial Black" panose="020B0A04020102020204" pitchFamily="34" charset="0"/>
              </a:rPr>
              <a:t>General Responsibilities amid COVID 19</a:t>
            </a:r>
          </a:p>
        </p:txBody>
      </p:sp>
      <p:sp>
        <p:nvSpPr>
          <p:cNvPr id="3" name="Content Placeholder 2"/>
          <p:cNvSpPr>
            <a:spLocks noGrp="1"/>
          </p:cNvSpPr>
          <p:nvPr>
            <p:ph idx="1"/>
          </p:nvPr>
        </p:nvSpPr>
        <p:spPr>
          <a:xfrm>
            <a:off x="200416" y="1881809"/>
            <a:ext cx="11799517" cy="4823791"/>
          </a:xfrm>
        </p:spPr>
        <p:txBody>
          <a:bodyPr/>
          <a:lstStyle/>
          <a:p>
            <a:pPr algn="just"/>
            <a:r>
              <a:rPr lang="en-US" dirty="0">
                <a:latin typeface="Arial Black" panose="020B0A04020102020204" pitchFamily="34" charset="0"/>
              </a:rPr>
              <a:t>Assisting with personal care: bathing and grooming, dressing, toileting, and exercise.</a:t>
            </a:r>
          </a:p>
          <a:p>
            <a:pPr algn="just"/>
            <a:endParaRPr lang="en-US" sz="1400" dirty="0">
              <a:latin typeface="Arial Black" panose="020B0A04020102020204" pitchFamily="34" charset="0"/>
            </a:endParaRPr>
          </a:p>
          <a:p>
            <a:pPr algn="just"/>
            <a:r>
              <a:rPr lang="en-US" dirty="0">
                <a:latin typeface="Arial Black" panose="020B0A04020102020204" pitchFamily="34" charset="0"/>
              </a:rPr>
              <a:t>Basic food preparation: preparing meals, shopping, housekeeping, laundry, and other errands.</a:t>
            </a:r>
          </a:p>
          <a:p>
            <a:pPr algn="just"/>
            <a:endParaRPr lang="en-US" sz="1400" dirty="0">
              <a:latin typeface="Arial Black" panose="020B0A04020102020204" pitchFamily="34" charset="0"/>
            </a:endParaRPr>
          </a:p>
          <a:p>
            <a:pPr algn="just"/>
            <a:r>
              <a:rPr lang="en-US" dirty="0">
                <a:latin typeface="Arial Black" panose="020B0A04020102020204" pitchFamily="34" charset="0"/>
              </a:rPr>
              <a:t>Health monitoring: following a care plan and noticing any changes in the individual’s health, recording and reporting any differences</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3142311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10363200" cy="1453018"/>
          </a:xfrm>
        </p:spPr>
        <p:txBody>
          <a:bodyPr/>
          <a:lstStyle/>
          <a:p>
            <a:r>
              <a:rPr lang="en-US" sz="3600" dirty="0">
                <a:solidFill>
                  <a:srgbClr val="FF0000"/>
                </a:solidFill>
                <a:latin typeface="Arial Black" panose="020B0A04020102020204" pitchFamily="34" charset="0"/>
              </a:rPr>
              <a:t>General Responsibilities amid COVID 19</a:t>
            </a:r>
          </a:p>
        </p:txBody>
      </p:sp>
      <p:sp>
        <p:nvSpPr>
          <p:cNvPr id="3" name="Content Placeholder 2"/>
          <p:cNvSpPr>
            <a:spLocks noGrp="1"/>
          </p:cNvSpPr>
          <p:nvPr>
            <p:ph idx="1"/>
          </p:nvPr>
        </p:nvSpPr>
        <p:spPr>
          <a:xfrm>
            <a:off x="325677" y="1540701"/>
            <a:ext cx="11336055" cy="5164899"/>
          </a:xfrm>
        </p:spPr>
        <p:txBody>
          <a:bodyPr/>
          <a:lstStyle/>
          <a:p>
            <a:pPr algn="just"/>
            <a:r>
              <a:rPr lang="en-US" sz="2400" dirty="0">
                <a:latin typeface="Arial Black" panose="020B0A04020102020204" pitchFamily="34" charset="0"/>
              </a:rPr>
              <a:t>It is the responsibility of the Caregivers to take reports to the CHVs as their supervisors.</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One CHV is responsible/supervise twenty (20) households.</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One HCW Preferably a Nurse or a PHO, will supervise five (5) CHVs, And;</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The HCW will report to the person in charge of the link Health facility.</a:t>
            </a:r>
          </a:p>
          <a:p>
            <a:pPr algn="just"/>
            <a:r>
              <a:rPr lang="en-US" sz="2400" dirty="0">
                <a:latin typeface="Arial Black" panose="020B0A04020102020204" pitchFamily="34" charset="0"/>
              </a:rPr>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1245188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5EB0-BC97-49B0-92C4-C293897F82CE}"/>
              </a:ext>
            </a:extLst>
          </p:cNvPr>
          <p:cNvSpPr>
            <a:spLocks noGrp="1"/>
          </p:cNvSpPr>
          <p:nvPr>
            <p:ph type="ctrTitle" sz="quarter"/>
          </p:nvPr>
        </p:nvSpPr>
        <p:spPr/>
        <p:txBody>
          <a:bodyPr/>
          <a:lstStyle/>
          <a:p>
            <a:r>
              <a:rPr lang="en-GB" sz="4000" dirty="0" err="1">
                <a:solidFill>
                  <a:srgbClr val="FF0000"/>
                </a:solidFill>
                <a:latin typeface="Arial Black" panose="020B0A04020102020204" pitchFamily="34" charset="0"/>
              </a:rPr>
              <a:t>Jitenge</a:t>
            </a:r>
            <a:r>
              <a:rPr lang="en-GB" sz="4000" dirty="0">
                <a:solidFill>
                  <a:srgbClr val="FF0000"/>
                </a:solidFill>
                <a:latin typeface="Arial Black" panose="020B0A04020102020204" pitchFamily="34" charset="0"/>
              </a:rPr>
              <a:t> System Monitoring App</a:t>
            </a:r>
            <a:endParaRPr lang="en-KE" sz="4000" dirty="0">
              <a:solidFill>
                <a:srgbClr val="FF0000"/>
              </a:solidFill>
              <a:latin typeface="Arial Black" panose="020B0A04020102020204" pitchFamily="34" charset="0"/>
            </a:endParaRPr>
          </a:p>
        </p:txBody>
      </p:sp>
      <p:sp>
        <p:nvSpPr>
          <p:cNvPr id="3" name="Subtitle 2">
            <a:extLst>
              <a:ext uri="{FF2B5EF4-FFF2-40B4-BE49-F238E27FC236}">
                <a16:creationId xmlns:a16="http://schemas.microsoft.com/office/drawing/2014/main" id="{697C2ADC-4D99-41B2-96ED-44B9D2DBB69B}"/>
              </a:ext>
            </a:extLst>
          </p:cNvPr>
          <p:cNvSpPr>
            <a:spLocks noGrp="1"/>
          </p:cNvSpPr>
          <p:nvPr>
            <p:ph type="subTitle" sz="quarter" idx="1"/>
          </p:nvPr>
        </p:nvSpPr>
        <p:spPr/>
        <p:txBody>
          <a:bodyPr/>
          <a:lstStyle/>
          <a:p>
            <a:endParaRPr lang="en-KE"/>
          </a:p>
        </p:txBody>
      </p:sp>
      <p:sp>
        <p:nvSpPr>
          <p:cNvPr id="4" name="Slide Number Placeholder 3">
            <a:extLst>
              <a:ext uri="{FF2B5EF4-FFF2-40B4-BE49-F238E27FC236}">
                <a16:creationId xmlns:a16="http://schemas.microsoft.com/office/drawing/2014/main" id="{A03D3EAC-4A53-4207-9B2C-73FBA4B974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60285-8672-4A99-B9A4-DCA9E7407B98}" type="slidenum">
              <a:rPr kumimoji="0" lang="en-US" altLang="en-US" sz="1200" b="0" i="0" u="none" strike="noStrike" kern="1200" cap="none" spc="0" normalizeH="0" baseline="0" noProof="0" smtClean="0">
                <a:ln>
                  <a:noFill/>
                </a:ln>
                <a:solidFill>
                  <a:srgbClr val="FFCC00"/>
                </a:solidFill>
                <a:effectLst/>
                <a:uLnTx/>
                <a:uFillTx/>
                <a:latin typeface="Adobe Garamon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srgbClr val="FFCC00"/>
              </a:solidFill>
              <a:effectLst/>
              <a:uLnTx/>
              <a:uFillTx/>
              <a:latin typeface="Adobe Garamond Pro"/>
              <a:ea typeface="+mn-ea"/>
              <a:cs typeface="+mn-cs"/>
            </a:endParaRPr>
          </a:p>
        </p:txBody>
      </p:sp>
    </p:spTree>
    <p:extLst>
      <p:ext uri="{BB962C8B-B14F-4D97-AF65-F5344CB8AC3E}">
        <p14:creationId xmlns:p14="http://schemas.microsoft.com/office/powerpoint/2010/main" val="2103370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5845-7FA2-4E42-8A43-3C04643FEC4E}"/>
              </a:ext>
            </a:extLst>
          </p:cNvPr>
          <p:cNvSpPr>
            <a:spLocks noGrp="1"/>
          </p:cNvSpPr>
          <p:nvPr>
            <p:ph type="title"/>
          </p:nvPr>
        </p:nvSpPr>
        <p:spPr>
          <a:xfrm>
            <a:off x="337625" y="0"/>
            <a:ext cx="11493304" cy="1125416"/>
          </a:xfrm>
        </p:spPr>
        <p:txBody>
          <a:bodyPr/>
          <a:lstStyle/>
          <a:p>
            <a:r>
              <a:rPr lang="en-US" sz="3600" b="1" dirty="0">
                <a:solidFill>
                  <a:srgbClr val="FF0000"/>
                </a:solidFill>
                <a:latin typeface="Segoe UI" panose="020B0502040204020203" pitchFamily="34" charset="0"/>
                <a:cs typeface="Segoe UI" panose="020B0502040204020203" pitchFamily="34" charset="0"/>
              </a:rPr>
              <a:t>What  is ‘</a:t>
            </a:r>
            <a:r>
              <a:rPr lang="en-US" sz="3600" b="1" dirty="0" err="1">
                <a:solidFill>
                  <a:srgbClr val="FF0000"/>
                </a:solidFill>
                <a:latin typeface="Segoe UI" panose="020B0502040204020203" pitchFamily="34" charset="0"/>
                <a:cs typeface="Segoe UI" panose="020B0502040204020203" pitchFamily="34" charset="0"/>
              </a:rPr>
              <a:t>Jitenge</a:t>
            </a:r>
            <a:r>
              <a:rPr lang="en-US" sz="3600" b="1" dirty="0">
                <a:solidFill>
                  <a:srgbClr val="FF0000"/>
                </a:solidFill>
                <a:latin typeface="Segoe UI" panose="020B0502040204020203" pitchFamily="34" charset="0"/>
                <a:cs typeface="Segoe UI" panose="020B0502040204020203" pitchFamily="34" charset="0"/>
              </a:rPr>
              <a:t>’ – Electronic Alert Response System (EARS) </a:t>
            </a:r>
            <a:r>
              <a:rPr lang="en-GB" sz="3600" b="1" dirty="0">
                <a:solidFill>
                  <a:srgbClr val="FF0000"/>
                </a:solidFill>
                <a:latin typeface="Segoe UI" panose="020B0502040204020203" pitchFamily="34" charset="0"/>
                <a:cs typeface="Segoe UI" panose="020B0502040204020203" pitchFamily="34" charset="0"/>
              </a:rPr>
              <a:t>Self-quarantine APP </a:t>
            </a:r>
            <a:endParaRPr lang="en-KE" sz="3600" dirty="0">
              <a:solidFill>
                <a:srgbClr val="FF0000"/>
              </a:solidFill>
            </a:endParaRPr>
          </a:p>
        </p:txBody>
      </p:sp>
      <p:sp>
        <p:nvSpPr>
          <p:cNvPr id="3" name="Content Placeholder 2">
            <a:extLst>
              <a:ext uri="{FF2B5EF4-FFF2-40B4-BE49-F238E27FC236}">
                <a16:creationId xmlns:a16="http://schemas.microsoft.com/office/drawing/2014/main" id="{3042525B-4D84-4C75-B82E-C8BB47AEA82A}"/>
              </a:ext>
            </a:extLst>
          </p:cNvPr>
          <p:cNvSpPr>
            <a:spLocks noGrp="1"/>
          </p:cNvSpPr>
          <p:nvPr>
            <p:ph idx="1"/>
          </p:nvPr>
        </p:nvSpPr>
        <p:spPr>
          <a:xfrm>
            <a:off x="337625" y="1505243"/>
            <a:ext cx="11493304" cy="4743158"/>
          </a:xfrm>
        </p:spPr>
        <p:txBody>
          <a:bodyPr/>
          <a:lstStyle/>
          <a:p>
            <a:pPr marL="285750" indent="-285750" algn="just" fontAlgn="auto">
              <a:spcBef>
                <a:spcPts val="0"/>
              </a:spcBef>
              <a:spcAft>
                <a:spcPts val="0"/>
              </a:spcAft>
              <a:buFont typeface="Arial" panose="020B0604020202020204" pitchFamily="34" charset="0"/>
              <a:buChar char="•"/>
            </a:pPr>
            <a:r>
              <a:rPr lang="en-US" dirty="0">
                <a:latin typeface="Arial Black" panose="020B0A04020102020204" pitchFamily="34" charset="0"/>
                <a:cs typeface="Segoe UI" panose="020B0502040204020203" pitchFamily="34" charset="0"/>
              </a:rPr>
              <a:t>This is an application that guides through the process of reporting daily defined conditions of a COVID-19 exposed individual during the 14 days quarantine/isolation period.</a:t>
            </a:r>
          </a:p>
          <a:p>
            <a:pPr marL="285750" indent="-285750" algn="just" fontAlgn="auto">
              <a:spcBef>
                <a:spcPts val="0"/>
              </a:spcBef>
              <a:spcAft>
                <a:spcPts val="0"/>
              </a:spcAft>
              <a:buFont typeface="Arial" panose="020B0604020202020204" pitchFamily="34" charset="0"/>
              <a:buChar char="•"/>
            </a:pPr>
            <a:endParaRPr lang="en-US" dirty="0">
              <a:solidFill>
                <a:schemeClr val="accent2"/>
              </a:solidFill>
              <a:latin typeface="Arial Black" panose="020B0A04020102020204" pitchFamily="34" charset="0"/>
              <a:cs typeface="Segoe UI" panose="020B0502040204020203" pitchFamily="34" charset="0"/>
            </a:endParaRPr>
          </a:p>
          <a:p>
            <a:pPr algn="just"/>
            <a:r>
              <a:rPr lang="en-GB" altLang="en-US" sz="3200" dirty="0">
                <a:solidFill>
                  <a:srgbClr val="FF0000"/>
                </a:solidFill>
                <a:latin typeface="Arial Black" panose="020B0A04020102020204" pitchFamily="34" charset="0"/>
                <a:cs typeface="Segoe UI" panose="020B0502040204020203" pitchFamily="34" charset="0"/>
              </a:rPr>
              <a:t>Objective</a:t>
            </a:r>
            <a:r>
              <a:rPr lang="en-GB" altLang="en-US" sz="3200" dirty="0">
                <a:latin typeface="Arial Black" panose="020B0A04020102020204" pitchFamily="34" charset="0"/>
                <a:cs typeface="Segoe UI" panose="020B0502040204020203" pitchFamily="34" charset="0"/>
              </a:rPr>
              <a:t> of “</a:t>
            </a:r>
            <a:r>
              <a:rPr lang="en-GB" altLang="en-US" sz="3200" dirty="0" err="1">
                <a:latin typeface="Arial Black" panose="020B0A04020102020204" pitchFamily="34" charset="0"/>
                <a:cs typeface="Segoe UI" panose="020B0502040204020203" pitchFamily="34" charset="0"/>
              </a:rPr>
              <a:t>Jitenge</a:t>
            </a:r>
            <a:r>
              <a:rPr lang="en-GB" altLang="en-US" sz="3200" dirty="0">
                <a:latin typeface="Arial Black" panose="020B0A04020102020204" pitchFamily="34" charset="0"/>
                <a:cs typeface="Segoe UI" panose="020B0502040204020203" pitchFamily="34" charset="0"/>
              </a:rPr>
              <a:t>” EARS APP is to provide critical data for self quarantined/Isolation cases in the country for decision making and quick intervention</a:t>
            </a:r>
            <a:endParaRPr lang="en-US" sz="3200" dirty="0">
              <a:latin typeface="Arial Black" panose="020B0A04020102020204" pitchFamily="34" charset="0"/>
              <a:cs typeface="Segoe UI" panose="020B0502040204020203" pitchFamily="34" charset="0"/>
            </a:endParaRPr>
          </a:p>
          <a:p>
            <a:r>
              <a:rPr lang="en-GB" dirty="0">
                <a:solidFill>
                  <a:schemeClr val="tx2"/>
                </a:solidFill>
                <a:latin typeface="Arial Black" panose="020B0A04020102020204" pitchFamily="34" charset="0"/>
              </a:rPr>
              <a:t> </a:t>
            </a:r>
            <a:endParaRPr lang="en-KE" dirty="0">
              <a:solidFill>
                <a:schemeClr val="tx2"/>
              </a:solidFill>
              <a:latin typeface="Arial Black" panose="020B0A04020102020204" pitchFamily="34" charset="0"/>
            </a:endParaRPr>
          </a:p>
        </p:txBody>
      </p:sp>
      <p:sp>
        <p:nvSpPr>
          <p:cNvPr id="4" name="Slide Number Placeholder 3">
            <a:extLst>
              <a:ext uri="{FF2B5EF4-FFF2-40B4-BE49-F238E27FC236}">
                <a16:creationId xmlns:a16="http://schemas.microsoft.com/office/drawing/2014/main" id="{72783519-21A8-4C78-9D15-6159A20E00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200" b="0" i="0" u="none" strike="noStrike" kern="1200" cap="none" spc="0" normalizeH="0" baseline="0" noProof="0" smtClean="0">
                <a:ln>
                  <a:noFill/>
                </a:ln>
                <a:solidFill>
                  <a:srgbClr val="FFCC00"/>
                </a:solidFill>
                <a:effectLst/>
                <a:uLnTx/>
                <a:uFillTx/>
                <a:latin typeface="Adobe Garamon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FFCC00"/>
              </a:solidFill>
              <a:effectLst/>
              <a:uLnTx/>
              <a:uFillTx/>
              <a:latin typeface="Adobe Garamond Pro"/>
              <a:ea typeface="+mn-ea"/>
              <a:cs typeface="+mn-cs"/>
            </a:endParaRPr>
          </a:p>
        </p:txBody>
      </p:sp>
    </p:spTree>
    <p:extLst>
      <p:ext uri="{BB962C8B-B14F-4D97-AF65-F5344CB8AC3E}">
        <p14:creationId xmlns:p14="http://schemas.microsoft.com/office/powerpoint/2010/main" val="3329879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F823EA-503A-4FD3-85CA-D3A8A03A81FB}"/>
              </a:ext>
            </a:extLst>
          </p:cNvPr>
          <p:cNvSpPr txBox="1"/>
          <p:nvPr/>
        </p:nvSpPr>
        <p:spPr>
          <a:xfrm>
            <a:off x="304800" y="154582"/>
            <a:ext cx="10363200" cy="769441"/>
          </a:xfrm>
          <a:prstGeom prst="rect">
            <a:avLst/>
          </a:prstGeom>
          <a:noFill/>
        </p:spPr>
        <p:txBody>
          <a:bodyPr wrap="square" rtlCol="0">
            <a:spAutoFit/>
          </a:bodyPr>
          <a:lstStyle/>
          <a:p>
            <a:r>
              <a:rPr lang="en-US" sz="4400" b="1" dirty="0">
                <a:solidFill>
                  <a:srgbClr val="FF0000"/>
                </a:solidFill>
                <a:latin typeface="Arial Black" panose="020B0A04020102020204" pitchFamily="34" charset="0"/>
                <a:cs typeface="Segoe UI" panose="020B0502040204020203" pitchFamily="34" charset="0"/>
              </a:rPr>
              <a:t>        </a:t>
            </a:r>
            <a:r>
              <a:rPr lang="en-US" sz="4400" b="1" dirty="0" err="1">
                <a:solidFill>
                  <a:srgbClr val="FF0000"/>
                </a:solidFill>
                <a:latin typeface="Arial Black" panose="020B0A04020102020204" pitchFamily="34" charset="0"/>
                <a:cs typeface="Segoe UI" panose="020B0502040204020203" pitchFamily="34" charset="0"/>
              </a:rPr>
              <a:t>Jitenge</a:t>
            </a:r>
            <a:r>
              <a:rPr lang="en-US" sz="4400" b="1" dirty="0">
                <a:solidFill>
                  <a:srgbClr val="FF0000"/>
                </a:solidFill>
                <a:latin typeface="Arial Black" panose="020B0A04020102020204" pitchFamily="34" charset="0"/>
                <a:cs typeface="Segoe UI" panose="020B0502040204020203" pitchFamily="34" charset="0"/>
              </a:rPr>
              <a:t> – Functionalities</a:t>
            </a:r>
            <a:endParaRPr lang="x-none" sz="4400" b="1" dirty="0">
              <a:solidFill>
                <a:srgbClr val="FF0000"/>
              </a:solidFill>
              <a:latin typeface="Arial Black" panose="020B0A04020102020204" pitchFamily="34" charset="0"/>
              <a:cs typeface="Segoe UI" panose="020B0502040204020203" pitchFamily="34" charset="0"/>
            </a:endParaRPr>
          </a:p>
        </p:txBody>
      </p:sp>
      <p:sp>
        <p:nvSpPr>
          <p:cNvPr id="15" name="Content Placeholder 2"/>
          <p:cNvSpPr>
            <a:spLocks noGrp="1"/>
          </p:cNvSpPr>
          <p:nvPr>
            <p:ph idx="1"/>
          </p:nvPr>
        </p:nvSpPr>
        <p:spPr/>
        <p:txBody>
          <a:bodyPr/>
          <a:lstStyle/>
          <a:p>
            <a:pPr algn="just">
              <a:lnSpc>
                <a:spcPts val="1800"/>
              </a:lnSpc>
              <a:spcBef>
                <a:spcPts val="600"/>
              </a:spcBef>
              <a:spcAft>
                <a:spcPts val="600"/>
              </a:spcAft>
            </a:pPr>
            <a:endParaRPr lang="en-US" altLang="en-US" sz="1600" dirty="0">
              <a:latin typeface="Arial" charset="0"/>
              <a:cs typeface="Arial" charset="0"/>
            </a:endParaRPr>
          </a:p>
          <a:p>
            <a:pPr marL="0" indent="0" algn="just">
              <a:lnSpc>
                <a:spcPts val="1800"/>
              </a:lnSpc>
              <a:spcBef>
                <a:spcPts val="600"/>
              </a:spcBef>
              <a:spcAft>
                <a:spcPts val="600"/>
              </a:spcAft>
              <a:buNone/>
            </a:pPr>
            <a:endParaRPr lang="en-US" altLang="en-US" sz="1600" dirty="0">
              <a:latin typeface="Arial" charset="0"/>
              <a:cs typeface="Arial" charset="0"/>
            </a:endParaRPr>
          </a:p>
        </p:txBody>
      </p:sp>
      <p:sp>
        <p:nvSpPr>
          <p:cNvPr id="9" name="Content Placeholder 2"/>
          <p:cNvSpPr txBox="1">
            <a:spLocks/>
          </p:cNvSpPr>
          <p:nvPr/>
        </p:nvSpPr>
        <p:spPr bwMode="auto">
          <a:xfrm>
            <a:off x="168811" y="1069145"/>
            <a:ext cx="11859065" cy="563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just">
              <a:spcBef>
                <a:spcPts val="600"/>
              </a:spcBef>
              <a:spcAft>
                <a:spcPts val="600"/>
              </a:spcAft>
            </a:pPr>
            <a:r>
              <a:rPr lang="en-US" altLang="en-US" sz="2400" kern="0" dirty="0">
                <a:latin typeface="Arial" charset="0"/>
                <a:cs typeface="Arial" charset="0"/>
              </a:rPr>
              <a:t>Can be used in designated quarantine/Isolation facilities/homes and for special interest groups such as truck drivers</a:t>
            </a:r>
          </a:p>
          <a:p>
            <a:pPr algn="just">
              <a:spcBef>
                <a:spcPts val="600"/>
              </a:spcBef>
              <a:spcAft>
                <a:spcPts val="600"/>
              </a:spcAft>
            </a:pPr>
            <a:r>
              <a:rPr lang="en-US" altLang="en-US" sz="2400" kern="0" dirty="0">
                <a:latin typeface="Arial" charset="0"/>
                <a:cs typeface="Arial" charset="0"/>
              </a:rPr>
              <a:t>Client is prompted every 24 hours to report on symptoms and/or changes in health condition with multiple reminders in cases of default in reporting</a:t>
            </a:r>
          </a:p>
          <a:p>
            <a:pPr algn="just">
              <a:spcBef>
                <a:spcPts val="600"/>
              </a:spcBef>
              <a:spcAft>
                <a:spcPts val="600"/>
              </a:spcAft>
            </a:pPr>
            <a:r>
              <a:rPr lang="en-US" altLang="en-US" sz="2400" kern="0" dirty="0">
                <a:latin typeface="Arial" charset="0"/>
                <a:cs typeface="Arial" charset="0"/>
              </a:rPr>
              <a:t>Available as a mobile application and as a USSD session by dialing *299#</a:t>
            </a:r>
          </a:p>
          <a:p>
            <a:pPr algn="just">
              <a:spcBef>
                <a:spcPts val="600"/>
              </a:spcBef>
              <a:spcAft>
                <a:spcPts val="600"/>
              </a:spcAft>
            </a:pPr>
            <a:r>
              <a:rPr lang="en-US" altLang="en-US" sz="2400" kern="0" dirty="0">
                <a:latin typeface="Arial" charset="0"/>
                <a:cs typeface="Arial" charset="0"/>
              </a:rPr>
              <a:t>Notifications to health care worker in the event of a change to symptomatic or default in reporting </a:t>
            </a:r>
          </a:p>
          <a:p>
            <a:pPr algn="just">
              <a:spcBef>
                <a:spcPts val="600"/>
              </a:spcBef>
              <a:spcAft>
                <a:spcPts val="600"/>
              </a:spcAft>
            </a:pPr>
            <a:r>
              <a:rPr lang="en-US" altLang="en-US" sz="2400" kern="0" dirty="0">
                <a:latin typeface="Arial" charset="0"/>
                <a:cs typeface="Arial" charset="0"/>
              </a:rPr>
              <a:t>Allows the remote management of many clients at the same time with their records digitized </a:t>
            </a:r>
          </a:p>
          <a:p>
            <a:pPr algn="just">
              <a:spcBef>
                <a:spcPts val="600"/>
              </a:spcBef>
              <a:spcAft>
                <a:spcPts val="600"/>
              </a:spcAft>
            </a:pPr>
            <a:r>
              <a:rPr lang="en-US" altLang="en-US" sz="2400" kern="0" dirty="0">
                <a:latin typeface="Arial" charset="0"/>
                <a:cs typeface="Arial" charset="0"/>
              </a:rPr>
              <a:t>Allows geo-mapping and geo-fencing </a:t>
            </a:r>
          </a:p>
          <a:p>
            <a:pPr algn="just">
              <a:spcBef>
                <a:spcPts val="600"/>
              </a:spcBef>
              <a:spcAft>
                <a:spcPts val="600"/>
              </a:spcAft>
            </a:pPr>
            <a:r>
              <a:rPr lang="en-US" altLang="en-US" sz="2400" kern="0" dirty="0">
                <a:latin typeface="Arial" charset="0"/>
                <a:cs typeface="Arial" charset="0"/>
              </a:rPr>
              <a:t>Reports can be aggregated from quarantine/Isolation facilities and specific interest groups such as truck drivers at County and National levels</a:t>
            </a:r>
          </a:p>
        </p:txBody>
      </p:sp>
    </p:spTree>
    <p:extLst>
      <p:ext uri="{BB962C8B-B14F-4D97-AF65-F5344CB8AC3E}">
        <p14:creationId xmlns:p14="http://schemas.microsoft.com/office/powerpoint/2010/main" val="249558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C8E52-0C27-4374-AC82-435996FC00EF}"/>
              </a:ext>
            </a:extLst>
          </p:cNvPr>
          <p:cNvSpPr>
            <a:spLocks noGrp="1"/>
          </p:cNvSpPr>
          <p:nvPr>
            <p:ph type="title"/>
          </p:nvPr>
        </p:nvSpPr>
        <p:spPr>
          <a:xfrm>
            <a:off x="2762944" y="905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3600" b="1" dirty="0">
                <a:solidFill>
                  <a:srgbClr val="FF0000"/>
                </a:solidFill>
                <a:latin typeface="Segoe UI" panose="020B0502040204020203" pitchFamily="34" charset="0"/>
                <a:cs typeface="Segoe UI" panose="020B0502040204020203" pitchFamily="34" charset="0"/>
              </a:rPr>
              <a:t>How it works!</a:t>
            </a:r>
          </a:p>
        </p:txBody>
      </p:sp>
      <p:grpSp>
        <p:nvGrpSpPr>
          <p:cNvPr id="9" name="Group 8"/>
          <p:cNvGrpSpPr/>
          <p:nvPr/>
        </p:nvGrpSpPr>
        <p:grpSpPr>
          <a:xfrm>
            <a:off x="1775520" y="1268160"/>
            <a:ext cx="4464496" cy="2031983"/>
            <a:chOff x="136597" y="0"/>
            <a:chExt cx="8640638" cy="4545948"/>
          </a:xfrm>
        </p:grpSpPr>
        <p:sp>
          <p:nvSpPr>
            <p:cNvPr id="10" name="TextBox 7">
              <a:extLst>
                <a:ext uri="{FF2B5EF4-FFF2-40B4-BE49-F238E27FC236}">
                  <a16:creationId xmlns:a16="http://schemas.microsoft.com/office/drawing/2014/main" id="{A6CD57AF-66EB-4AE6-A07E-BDA69D507F06}"/>
                </a:ext>
              </a:extLst>
            </p:cNvPr>
            <p:cNvSpPr txBox="1"/>
            <p:nvPr/>
          </p:nvSpPr>
          <p:spPr>
            <a:xfrm>
              <a:off x="1074416" y="0"/>
              <a:ext cx="4915516" cy="64867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Segoe UI"/>
                  <a:ea typeface="Calibri"/>
                  <a:cs typeface="Times New Roman"/>
                </a:rPr>
                <a:t>Home care Case registration</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11" name="Picture 10" descr="Image result for server icon">
              <a:extLst>
                <a:ext uri="{FF2B5EF4-FFF2-40B4-BE49-F238E27FC236}">
                  <a16:creationId xmlns:a16="http://schemas.microsoft.com/office/drawing/2014/main" id="{56778338-974E-41BC-A3D5-75271998DDC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4140" y="2362200"/>
              <a:ext cx="1638300" cy="16383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or: Curved 10">
              <a:extLst>
                <a:ext uri="{FF2B5EF4-FFF2-40B4-BE49-F238E27FC236}">
                  <a16:creationId xmlns:a16="http://schemas.microsoft.com/office/drawing/2014/main" id="{541850CD-30C9-476F-80CE-9070E9DDD681}"/>
                </a:ext>
              </a:extLst>
            </p:cNvPr>
            <p:cNvCxnSpPr>
              <a:cxnSpLocks/>
            </p:cNvCxnSpPr>
            <p:nvPr/>
          </p:nvCxnSpPr>
          <p:spPr>
            <a:xfrm>
              <a:off x="1074420" y="815340"/>
              <a:ext cx="5378678" cy="2360988"/>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sp>
          <p:nvSpPr>
            <p:cNvPr id="13" name="TextBox 11">
              <a:extLst>
                <a:ext uri="{FF2B5EF4-FFF2-40B4-BE49-F238E27FC236}">
                  <a16:creationId xmlns:a16="http://schemas.microsoft.com/office/drawing/2014/main" id="{11CEF2A3-8818-4E77-84EB-5A64752537AE}"/>
                </a:ext>
              </a:extLst>
            </p:cNvPr>
            <p:cNvSpPr txBox="1"/>
            <p:nvPr/>
          </p:nvSpPr>
          <p:spPr>
            <a:xfrm>
              <a:off x="136597" y="1642287"/>
              <a:ext cx="2055655" cy="59129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Calibri"/>
                  <a:cs typeface="Times New Roman"/>
                </a:rPr>
                <a:t>Case/Patient</a:t>
              </a:r>
              <a:endParaRPr kumimoji="0" lang="en-US" sz="1100" b="1"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14" name="Picture 13" descr="C:\Users\shark\Downloads\1378379772_document-open.png">
              <a:extLst>
                <a:ext uri="{FF2B5EF4-FFF2-40B4-BE49-F238E27FC236}">
                  <a16:creationId xmlns:a16="http://schemas.microsoft.com/office/drawing/2014/main" id="{339735DA-40EB-477E-9AC8-1DE9AD10AECD}"/>
                </a:ext>
              </a:extLst>
            </p:cNvPr>
            <p:cNvPicPr>
              <a:picLocks noChangeAspect="1"/>
            </p:cNvPicPr>
            <p:nvPr/>
          </p:nvPicPr>
          <p:blipFill>
            <a:blip r:embed="rId3">
              <a:duotone>
                <a:prstClr val="black"/>
                <a:schemeClr val="accent2">
                  <a:tint val="45000"/>
                  <a:satMod val="400000"/>
                </a:schemeClr>
              </a:duotone>
            </a:blip>
            <a:srcRect/>
            <a:stretch>
              <a:fillRect/>
            </a:stretch>
          </p:blipFill>
          <p:spPr bwMode="auto">
            <a:xfrm>
              <a:off x="3665220" y="1112520"/>
              <a:ext cx="758825" cy="758825"/>
            </a:xfrm>
            <a:prstGeom prst="rect">
              <a:avLst/>
            </a:prstGeom>
            <a:noFill/>
          </p:spPr>
        </p:pic>
        <p:sp>
          <p:nvSpPr>
            <p:cNvPr id="15" name="TextBox 13">
              <a:extLst>
                <a:ext uri="{FF2B5EF4-FFF2-40B4-BE49-F238E27FC236}">
                  <a16:creationId xmlns:a16="http://schemas.microsoft.com/office/drawing/2014/main" id="{BFBD6998-C129-4C1A-B4EF-A741E5F0626B}"/>
                </a:ext>
              </a:extLst>
            </p:cNvPr>
            <p:cNvSpPr txBox="1"/>
            <p:nvPr/>
          </p:nvSpPr>
          <p:spPr>
            <a:xfrm>
              <a:off x="4178184" y="986685"/>
              <a:ext cx="2274912" cy="1370373"/>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egoe UI"/>
                  <a:ea typeface="Calibri"/>
                  <a:cs typeface="Times New Roman"/>
                </a:rPr>
                <a:t>Registration (either by using the ID, Passport &amp; Mobile Number) is done</a:t>
              </a:r>
              <a:r>
                <a:rPr kumimoji="0" lang="en-US" sz="800" b="0" i="0" u="none" strike="noStrike" kern="1200" cap="none" spc="0" normalizeH="0" baseline="0" noProof="0" dirty="0">
                  <a:ln>
                    <a:noFill/>
                  </a:ln>
                  <a:solidFill>
                    <a:srgbClr val="ED7D31"/>
                  </a:solidFill>
                  <a:effectLst/>
                  <a:uLnTx/>
                  <a:uFillTx/>
                  <a:latin typeface="Segoe UI"/>
                  <a:ea typeface="Calibri"/>
                  <a:cs typeface="Times New Roman"/>
                </a:rPr>
                <a:t>.</a:t>
              </a:r>
              <a:endParaRPr kumimoji="0" lang="en-US" sz="800" b="0" i="0" u="none" strike="noStrike" kern="1200" cap="none" spc="0" normalizeH="0" baseline="0" noProof="0" dirty="0">
                <a:ln>
                  <a:noFill/>
                </a:ln>
                <a:solidFill>
                  <a:srgbClr val="ED7D31"/>
                </a:solidFill>
                <a:effectLst/>
                <a:uLnTx/>
                <a:uFillTx/>
                <a:latin typeface="Calibri"/>
                <a:ea typeface="Calibri"/>
                <a:cs typeface="Times New Roman"/>
              </a:endParaRPr>
            </a:p>
          </p:txBody>
        </p:sp>
        <p:sp>
          <p:nvSpPr>
            <p:cNvPr id="16" name="TextBox 14">
              <a:extLst>
                <a:ext uri="{FF2B5EF4-FFF2-40B4-BE49-F238E27FC236}">
                  <a16:creationId xmlns:a16="http://schemas.microsoft.com/office/drawing/2014/main" id="{959A2671-C818-4DBE-B2DB-DF3A40423D60}"/>
                </a:ext>
              </a:extLst>
            </p:cNvPr>
            <p:cNvSpPr txBox="1"/>
            <p:nvPr/>
          </p:nvSpPr>
          <p:spPr>
            <a:xfrm>
              <a:off x="7138934" y="3954650"/>
              <a:ext cx="1638301" cy="59129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Segoe UI"/>
                  <a:ea typeface="Calibri"/>
                  <a:cs typeface="Times New Roman"/>
                </a:rPr>
                <a:t>EARS </a:t>
              </a:r>
              <a:endParaRPr kumimoji="0" lang="en-US" sz="1100" b="1"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17" name="Picture 16" descr="C:\Users\shark\Desktop\5.png">
              <a:extLst>
                <a:ext uri="{FF2B5EF4-FFF2-40B4-BE49-F238E27FC236}">
                  <a16:creationId xmlns:a16="http://schemas.microsoft.com/office/drawing/2014/main" id="{188F9796-9456-4CA2-AB95-AABE9A406975}"/>
                </a:ext>
              </a:extLst>
            </p:cNvPr>
            <p:cNvPicPr>
              <a:picLocks noChangeAspect="1"/>
            </p:cNvPicPr>
            <p:nvPr/>
          </p:nvPicPr>
          <p:blipFill>
            <a:blip r:embed="rId4">
              <a:duotone>
                <a:schemeClr val="accent3">
                  <a:shade val="45000"/>
                  <a:satMod val="135000"/>
                </a:schemeClr>
                <a:prstClr val="white"/>
              </a:duotone>
            </a:blip>
            <a:srcRect/>
            <a:stretch>
              <a:fillRect/>
            </a:stretch>
          </p:blipFill>
          <p:spPr bwMode="auto">
            <a:xfrm>
              <a:off x="527282" y="251459"/>
              <a:ext cx="550315" cy="1240470"/>
            </a:xfrm>
            <a:prstGeom prst="rect">
              <a:avLst/>
            </a:prstGeom>
            <a:noFill/>
            <a:effectLst>
              <a:reflection blurRad="6350" stA="52000" endA="300" endPos="35000" dir="5400000" sy="-100000" algn="bl" rotWithShape="0"/>
            </a:effectLst>
          </p:spPr>
        </p:pic>
      </p:grpSp>
      <p:cxnSp>
        <p:nvCxnSpPr>
          <p:cNvPr id="18" name="Connector: Curved 10">
            <a:extLst>
              <a:ext uri="{FF2B5EF4-FFF2-40B4-BE49-F238E27FC236}">
                <a16:creationId xmlns:a16="http://schemas.microsoft.com/office/drawing/2014/main" id="{541850CD-30C9-476F-80CE-9070E9DDD681}"/>
              </a:ext>
            </a:extLst>
          </p:cNvPr>
          <p:cNvCxnSpPr>
            <a:cxnSpLocks/>
            <a:stCxn id="11" idx="3"/>
            <a:endCxn id="21" idx="1"/>
          </p:cNvCxnSpPr>
          <p:nvPr/>
        </p:nvCxnSpPr>
        <p:spPr>
          <a:xfrm flipV="1">
            <a:off x="5886193" y="2524937"/>
            <a:ext cx="1793983" cy="165247"/>
          </a:xfrm>
          <a:prstGeom prst="curvedConnector3">
            <a:avLst/>
          </a:prstGeom>
          <a:ln>
            <a:tailEnd type="triangle"/>
          </a:ln>
        </p:spPr>
        <p:style>
          <a:lnRef idx="2">
            <a:schemeClr val="accent6"/>
          </a:lnRef>
          <a:fillRef idx="0">
            <a:schemeClr val="accent6"/>
          </a:fillRef>
          <a:effectRef idx="1">
            <a:schemeClr val="accent6"/>
          </a:effectRef>
          <a:fontRef idx="minor">
            <a:schemeClr val="tx1"/>
          </a:fontRef>
        </p:style>
      </p:cxnSp>
      <p:pic>
        <p:nvPicPr>
          <p:cNvPr id="19" name="Picture 10" descr="Image result for sms icon">
            <a:extLst>
              <a:ext uri="{FF2B5EF4-FFF2-40B4-BE49-F238E27FC236}">
                <a16:creationId xmlns:a16="http://schemas.microsoft.com/office/drawing/2014/main" id="{3970C2D7-F22C-463D-91A0-5E12725463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008" y="2080208"/>
            <a:ext cx="538094" cy="538094"/>
          </a:xfrm>
          <a:prstGeom prst="rect">
            <a:avLst/>
          </a:prstGeom>
          <a:noFill/>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Lst>
        </p:spPr>
      </p:pic>
      <p:sp>
        <p:nvSpPr>
          <p:cNvPr id="20" name="TextBox 13">
            <a:extLst>
              <a:ext uri="{FF2B5EF4-FFF2-40B4-BE49-F238E27FC236}">
                <a16:creationId xmlns:a16="http://schemas.microsoft.com/office/drawing/2014/main" id="{BFBD6998-C129-4C1A-B4EF-A741E5F0626B}"/>
              </a:ext>
            </a:extLst>
          </p:cNvPr>
          <p:cNvSpPr txBox="1"/>
          <p:nvPr/>
        </p:nvSpPr>
        <p:spPr>
          <a:xfrm>
            <a:off x="6668552" y="1784375"/>
            <a:ext cx="968565" cy="619144"/>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Segoe UI"/>
                <a:ea typeface="Calibri"/>
                <a:cs typeface="Times New Roman"/>
              </a:rPr>
              <a:t>Home care case receives an SMS with Jitenge app link</a:t>
            </a:r>
            <a:endParaRPr kumimoji="0" lang="en-US" sz="800" b="1"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21" name="Picture 20" descr="C:\Users\shark\Desktop\5.png">
            <a:extLst>
              <a:ext uri="{FF2B5EF4-FFF2-40B4-BE49-F238E27FC236}">
                <a16:creationId xmlns:a16="http://schemas.microsoft.com/office/drawing/2014/main" id="{188F9796-9456-4CA2-AB95-AABE9A406975}"/>
              </a:ext>
            </a:extLst>
          </p:cNvPr>
          <p:cNvPicPr>
            <a:picLocks noChangeAspect="1"/>
          </p:cNvPicPr>
          <p:nvPr/>
        </p:nvPicPr>
        <p:blipFill>
          <a:blip r:embed="rId4">
            <a:lum bright="70000" contrast="-70000"/>
          </a:blip>
          <a:srcRect/>
          <a:stretch>
            <a:fillRect/>
          </a:stretch>
        </p:blipFill>
        <p:spPr bwMode="auto">
          <a:xfrm>
            <a:off x="7680176" y="2173891"/>
            <a:ext cx="360040" cy="702092"/>
          </a:xfrm>
          <a:prstGeom prst="rect">
            <a:avLst/>
          </a:prstGeom>
          <a:noFill/>
          <a:effectLst>
            <a:reflection blurRad="6350" stA="52000" endA="300" endPos="35000" dir="5400000" sy="-100000" algn="bl" rotWithShape="0"/>
          </a:effectLst>
        </p:spPr>
      </p:pic>
      <p:cxnSp>
        <p:nvCxnSpPr>
          <p:cNvPr id="23" name="Connector: Curved 10">
            <a:extLst>
              <a:ext uri="{FF2B5EF4-FFF2-40B4-BE49-F238E27FC236}">
                <a16:creationId xmlns:a16="http://schemas.microsoft.com/office/drawing/2014/main" id="{541850CD-30C9-476F-80CE-9070E9DDD681}"/>
              </a:ext>
            </a:extLst>
          </p:cNvPr>
          <p:cNvCxnSpPr>
            <a:cxnSpLocks/>
            <a:stCxn id="21" idx="3"/>
            <a:endCxn id="26" idx="0"/>
          </p:cNvCxnSpPr>
          <p:nvPr/>
        </p:nvCxnSpPr>
        <p:spPr>
          <a:xfrm>
            <a:off x="8040216" y="2524937"/>
            <a:ext cx="1875635" cy="1192095"/>
          </a:xfrm>
          <a:prstGeom prst="curvedConnector2">
            <a:avLst/>
          </a:prstGeom>
          <a:ln>
            <a:tailEnd type="triangle"/>
          </a:ln>
        </p:spPr>
        <p:style>
          <a:lnRef idx="2">
            <a:schemeClr val="accent6"/>
          </a:lnRef>
          <a:fillRef idx="0">
            <a:schemeClr val="accent6"/>
          </a:fillRef>
          <a:effectRef idx="1">
            <a:schemeClr val="accent6"/>
          </a:effectRef>
          <a:fontRef idx="minor">
            <a:schemeClr val="tx1"/>
          </a:fontRef>
        </p:style>
      </p:cxnSp>
      <p:pic>
        <p:nvPicPr>
          <p:cNvPr id="26" name="Picture 6" descr="Image result for system icon">
            <a:extLst>
              <a:ext uri="{FF2B5EF4-FFF2-40B4-BE49-F238E27FC236}">
                <a16:creationId xmlns:a16="http://schemas.microsoft.com/office/drawing/2014/main" id="{5E558146-3869-4D56-915C-8257AD6EEB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3749" y="3717032"/>
            <a:ext cx="1164204" cy="1164204"/>
          </a:xfrm>
          <a:prstGeom prst="rect">
            <a:avLst/>
          </a:prstGeom>
          <a:noFill/>
          <a:effectLst>
            <a:outerShdw blurRad="50800" dist="50800" dir="5400000" algn="ctr" rotWithShape="0">
              <a:schemeClr val="accent2"/>
            </a:outerShdw>
          </a:effectLst>
          <a:extLst>
            <a:ext uri="{909E8E84-426E-40DD-AFC4-6F175D3DCCD1}">
              <a14:hiddenFill xmlns:a14="http://schemas.microsoft.com/office/drawing/2010/main">
                <a:solidFill>
                  <a:srgbClr val="FFFFFF"/>
                </a:solidFill>
              </a14:hiddenFill>
            </a:ext>
          </a:extLst>
        </p:spPr>
      </p:pic>
      <p:pic>
        <p:nvPicPr>
          <p:cNvPr id="1026" name="Picture 2" descr="C:\Users\user\Downloads\Field-Service-Automation-Mobile-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2305" y="1973290"/>
            <a:ext cx="809593" cy="75193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3">
            <a:extLst>
              <a:ext uri="{FF2B5EF4-FFF2-40B4-BE49-F238E27FC236}">
                <a16:creationId xmlns:a16="http://schemas.microsoft.com/office/drawing/2014/main" id="{BFBD6998-C129-4C1A-B4EF-A741E5F0626B}"/>
              </a:ext>
            </a:extLst>
          </p:cNvPr>
          <p:cNvSpPr txBox="1"/>
          <p:nvPr/>
        </p:nvSpPr>
        <p:spPr>
          <a:xfrm>
            <a:off x="9641898" y="2308731"/>
            <a:ext cx="1026103" cy="83324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Home care case start reporting symptoms via mobile app or USSD</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cxnSp>
        <p:nvCxnSpPr>
          <p:cNvPr id="33" name="Connector: Curved 10">
            <a:extLst>
              <a:ext uri="{FF2B5EF4-FFF2-40B4-BE49-F238E27FC236}">
                <a16:creationId xmlns:a16="http://schemas.microsoft.com/office/drawing/2014/main" id="{541850CD-30C9-476F-80CE-9070E9DDD681}"/>
              </a:ext>
            </a:extLst>
          </p:cNvPr>
          <p:cNvCxnSpPr>
            <a:cxnSpLocks/>
            <a:endCxn id="37" idx="3"/>
          </p:cNvCxnSpPr>
          <p:nvPr/>
        </p:nvCxnSpPr>
        <p:spPr>
          <a:xfrm rot="10800000" flipV="1">
            <a:off x="7392146" y="4881234"/>
            <a:ext cx="2523709" cy="1068046"/>
          </a:xfrm>
          <a:prstGeom prst="curvedConnector3">
            <a:avLst>
              <a:gd name="adj1" fmla="val 50000"/>
            </a:avLst>
          </a:prstGeom>
          <a:ln>
            <a:tailEnd type="triangle"/>
          </a:ln>
        </p:spPr>
        <p:style>
          <a:lnRef idx="2">
            <a:schemeClr val="accent6"/>
          </a:lnRef>
          <a:fillRef idx="0">
            <a:schemeClr val="accent6"/>
          </a:fillRef>
          <a:effectRef idx="1">
            <a:schemeClr val="accent6"/>
          </a:effectRef>
          <a:fontRef idx="minor">
            <a:schemeClr val="tx1"/>
          </a:fontRef>
        </p:style>
      </p:cxnSp>
      <p:sp>
        <p:nvSpPr>
          <p:cNvPr id="36" name="TextBox 13">
            <a:extLst>
              <a:ext uri="{FF2B5EF4-FFF2-40B4-BE49-F238E27FC236}">
                <a16:creationId xmlns:a16="http://schemas.microsoft.com/office/drawing/2014/main" id="{BFBD6998-C129-4C1A-B4EF-A741E5F0626B}"/>
              </a:ext>
            </a:extLst>
          </p:cNvPr>
          <p:cNvSpPr txBox="1"/>
          <p:nvPr/>
        </p:nvSpPr>
        <p:spPr>
          <a:xfrm>
            <a:off x="8474998" y="3896070"/>
            <a:ext cx="968565" cy="973985"/>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Dashboard and analytics accessed via URL at different levels</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37" name="Picture 36" descr="C:\Users\shark\Desktop\5.png">
            <a:extLst>
              <a:ext uri="{FF2B5EF4-FFF2-40B4-BE49-F238E27FC236}">
                <a16:creationId xmlns:a16="http://schemas.microsoft.com/office/drawing/2014/main" id="{188F9796-9456-4CA2-AB95-AABE9A406975}"/>
              </a:ext>
            </a:extLst>
          </p:cNvPr>
          <p:cNvPicPr>
            <a:picLocks noChangeAspect="1"/>
          </p:cNvPicPr>
          <p:nvPr/>
        </p:nvPicPr>
        <p:blipFill>
          <a:blip r:embed="rId4"/>
          <a:srcRect/>
          <a:stretch>
            <a:fillRect/>
          </a:stretch>
        </p:blipFill>
        <p:spPr bwMode="auto">
          <a:xfrm>
            <a:off x="7032104" y="5598234"/>
            <a:ext cx="360040" cy="702092"/>
          </a:xfrm>
          <a:prstGeom prst="rect">
            <a:avLst/>
          </a:prstGeom>
          <a:noFill/>
          <a:effectLst>
            <a:reflection blurRad="6350" stA="52000" endA="300" endPos="35000" dir="5400000" sy="-100000" algn="bl" rotWithShape="0"/>
          </a:effectLst>
        </p:spPr>
      </p:pic>
      <p:pic>
        <p:nvPicPr>
          <p:cNvPr id="39" name="Picture 10" descr="Image result for sms icon">
            <a:extLst>
              <a:ext uri="{FF2B5EF4-FFF2-40B4-BE49-F238E27FC236}">
                <a16:creationId xmlns:a16="http://schemas.microsoft.com/office/drawing/2014/main" id="{3970C2D7-F22C-463D-91A0-5E12725463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1221" y="5146210"/>
            <a:ext cx="538094" cy="5380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13">
            <a:extLst>
              <a:ext uri="{FF2B5EF4-FFF2-40B4-BE49-F238E27FC236}">
                <a16:creationId xmlns:a16="http://schemas.microsoft.com/office/drawing/2014/main" id="{BFBD6998-C129-4C1A-B4EF-A741E5F0626B}"/>
              </a:ext>
            </a:extLst>
          </p:cNvPr>
          <p:cNvSpPr txBox="1"/>
          <p:nvPr/>
        </p:nvSpPr>
        <p:spPr>
          <a:xfrm>
            <a:off x="8508509" y="5374733"/>
            <a:ext cx="1133389" cy="83324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Alert and Notifications for home care case who hasn’t sent their daily data</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cxnSp>
        <p:nvCxnSpPr>
          <p:cNvPr id="41" name="Connector: Curved 10">
            <a:extLst>
              <a:ext uri="{FF2B5EF4-FFF2-40B4-BE49-F238E27FC236}">
                <a16:creationId xmlns:a16="http://schemas.microsoft.com/office/drawing/2014/main" id="{541850CD-30C9-476F-80CE-9070E9DDD681}"/>
              </a:ext>
            </a:extLst>
          </p:cNvPr>
          <p:cNvCxnSpPr>
            <a:cxnSpLocks/>
            <a:stCxn id="37" idx="1"/>
            <a:endCxn id="49" idx="3"/>
          </p:cNvCxnSpPr>
          <p:nvPr/>
        </p:nvCxnSpPr>
        <p:spPr>
          <a:xfrm rot="10800000" flipV="1">
            <a:off x="4404476" y="5949280"/>
            <a:ext cx="2627628" cy="302866"/>
          </a:xfrm>
          <a:prstGeom prst="curvedConnector3">
            <a:avLst>
              <a:gd name="adj1" fmla="val 50000"/>
            </a:avLst>
          </a:prstGeom>
          <a:ln>
            <a:tailEnd type="triangle"/>
          </a:ln>
        </p:spPr>
        <p:style>
          <a:lnRef idx="2">
            <a:schemeClr val="accent6"/>
          </a:lnRef>
          <a:fillRef idx="0">
            <a:schemeClr val="accent6"/>
          </a:fillRef>
          <a:effectRef idx="1">
            <a:schemeClr val="accent6"/>
          </a:effectRef>
          <a:fontRef idx="minor">
            <a:schemeClr val="tx1"/>
          </a:fontRef>
        </p:style>
      </p:cxnSp>
      <p:pic>
        <p:nvPicPr>
          <p:cNvPr id="1028" name="Picture 4" descr="C:\Users\user\Documents\48-480366_google-maps-pin-png-banner-black-and-whi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9167" y="5525820"/>
            <a:ext cx="531065" cy="53106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13">
            <a:extLst>
              <a:ext uri="{FF2B5EF4-FFF2-40B4-BE49-F238E27FC236}">
                <a16:creationId xmlns:a16="http://schemas.microsoft.com/office/drawing/2014/main" id="{BFBD6998-C129-4C1A-B4EF-A741E5F0626B}"/>
              </a:ext>
            </a:extLst>
          </p:cNvPr>
          <p:cNvSpPr txBox="1"/>
          <p:nvPr/>
        </p:nvSpPr>
        <p:spPr>
          <a:xfrm>
            <a:off x="5417622" y="5188048"/>
            <a:ext cx="1182435" cy="83324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We are able to get data reported by location through the mobile application</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48" name="TextBox 13">
            <a:extLst>
              <a:ext uri="{FF2B5EF4-FFF2-40B4-BE49-F238E27FC236}">
                <a16:creationId xmlns:a16="http://schemas.microsoft.com/office/drawing/2014/main" id="{BFBD6998-C129-4C1A-B4EF-A741E5F0626B}"/>
              </a:ext>
            </a:extLst>
          </p:cNvPr>
          <p:cNvSpPr txBox="1"/>
          <p:nvPr/>
        </p:nvSpPr>
        <p:spPr>
          <a:xfrm>
            <a:off x="2260079" y="5835527"/>
            <a:ext cx="1094882" cy="825803"/>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Dashboard and analytics on home care cases with alarming symptoms</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pic>
        <p:nvPicPr>
          <p:cNvPr id="49" name="Picture 6" descr="Image result for system icon">
            <a:extLst>
              <a:ext uri="{FF2B5EF4-FFF2-40B4-BE49-F238E27FC236}">
                <a16:creationId xmlns:a16="http://schemas.microsoft.com/office/drawing/2014/main" id="{5E558146-3869-4D56-915C-8257AD6EEB8F}"/>
              </a:ext>
            </a:extLst>
          </p:cNvPr>
          <p:cNvPicPr>
            <a:picLocks noChangeAspect="1" noChangeArrowheads="1"/>
          </p:cNvPicPr>
          <p:nvPr/>
        </p:nvPicPr>
        <p:blipFill>
          <a:blip r:embed="rId6" cstate="print">
            <a:duotone>
              <a:srgbClr val="C0504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40272" y="5670044"/>
            <a:ext cx="1164204" cy="116420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Image result for server icon">
            <a:extLst>
              <a:ext uri="{FF2B5EF4-FFF2-40B4-BE49-F238E27FC236}">
                <a16:creationId xmlns:a16="http://schemas.microsoft.com/office/drawing/2014/main" id="{56778338-974E-41BC-A3D5-75271998DDC5}"/>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4795" y="4005064"/>
            <a:ext cx="846487" cy="7323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Connector 49"/>
          <p:cNvCxnSpPr>
            <a:stCxn id="11" idx="2"/>
            <a:endCxn id="52" idx="0"/>
          </p:cNvCxnSpPr>
          <p:nvPr/>
        </p:nvCxnSpPr>
        <p:spPr>
          <a:xfrm>
            <a:off x="5462950" y="3056334"/>
            <a:ext cx="245088" cy="948731"/>
          </a:xfrm>
          <a:prstGeom prst="line">
            <a:avLst/>
          </a:prstGeom>
          <a:ln>
            <a:prstDash val="dash"/>
          </a:ln>
        </p:spPr>
        <p:style>
          <a:lnRef idx="3">
            <a:schemeClr val="accent6"/>
          </a:lnRef>
          <a:fillRef idx="0">
            <a:schemeClr val="accent6"/>
          </a:fillRef>
          <a:effectRef idx="2">
            <a:schemeClr val="accent6"/>
          </a:effectRef>
          <a:fontRef idx="minor">
            <a:schemeClr val="tx1"/>
          </a:fontRef>
        </p:style>
      </p:cxnSp>
      <p:sp>
        <p:nvSpPr>
          <p:cNvPr id="55" name="TextBox 13">
            <a:extLst>
              <a:ext uri="{FF2B5EF4-FFF2-40B4-BE49-F238E27FC236}">
                <a16:creationId xmlns:a16="http://schemas.microsoft.com/office/drawing/2014/main" id="{BFBD6998-C129-4C1A-B4EF-A741E5F0626B}"/>
              </a:ext>
            </a:extLst>
          </p:cNvPr>
          <p:cNvSpPr txBox="1"/>
          <p:nvPr/>
        </p:nvSpPr>
        <p:spPr>
          <a:xfrm>
            <a:off x="4799857" y="3389708"/>
            <a:ext cx="968565" cy="536878"/>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Integration with other systems</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57" name="TextBox 14">
            <a:extLst>
              <a:ext uri="{FF2B5EF4-FFF2-40B4-BE49-F238E27FC236}">
                <a16:creationId xmlns:a16="http://schemas.microsoft.com/office/drawing/2014/main" id="{959A2671-C818-4DBE-B2DB-DF3A40423D60}"/>
              </a:ext>
            </a:extLst>
          </p:cNvPr>
          <p:cNvSpPr txBox="1"/>
          <p:nvPr/>
        </p:nvSpPr>
        <p:spPr>
          <a:xfrm>
            <a:off x="5519937" y="4676866"/>
            <a:ext cx="846487" cy="264303"/>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srgbClr val="ED7D31"/>
                </a:solidFill>
                <a:effectLst/>
                <a:uLnTx/>
                <a:uFillTx/>
                <a:latin typeface="Segoe UI"/>
                <a:ea typeface="Calibri"/>
                <a:cs typeface="Times New Roman"/>
              </a:rPr>
              <a:t>EMR/LIMS </a:t>
            </a:r>
            <a:endParaRPr kumimoji="0" lang="en-US" sz="1100" b="0" i="0" u="none" strike="noStrike" kern="1200" cap="none" spc="0" normalizeH="0" baseline="0" noProof="0" dirty="0">
              <a:ln>
                <a:noFill/>
              </a:ln>
              <a:solidFill>
                <a:srgbClr val="ED7D31"/>
              </a:solidFill>
              <a:effectLst/>
              <a:uLnTx/>
              <a:uFillTx/>
              <a:latin typeface="Calibri"/>
              <a:ea typeface="Calibri"/>
              <a:cs typeface="Times New Roman"/>
            </a:endParaRPr>
          </a:p>
        </p:txBody>
      </p:sp>
      <p:cxnSp>
        <p:nvCxnSpPr>
          <p:cNvPr id="59" name="Connector: Curved 10">
            <a:extLst>
              <a:ext uri="{FF2B5EF4-FFF2-40B4-BE49-F238E27FC236}">
                <a16:creationId xmlns:a16="http://schemas.microsoft.com/office/drawing/2014/main" id="{541850CD-30C9-476F-80CE-9070E9DDD681}"/>
              </a:ext>
            </a:extLst>
          </p:cNvPr>
          <p:cNvCxnSpPr>
            <a:cxnSpLocks/>
            <a:endCxn id="1029" idx="2"/>
          </p:cNvCxnSpPr>
          <p:nvPr/>
        </p:nvCxnSpPr>
        <p:spPr>
          <a:xfrm rot="16200000" flipV="1">
            <a:off x="2121529" y="4118132"/>
            <a:ext cx="1752086" cy="1594355"/>
          </a:xfrm>
          <a:prstGeom prst="curvedConnector3">
            <a:avLst>
              <a:gd name="adj1" fmla="val 50000"/>
            </a:avLst>
          </a:prstGeom>
          <a:ln>
            <a:tailEnd type="triangle"/>
          </a:ln>
        </p:spPr>
        <p:style>
          <a:lnRef idx="2">
            <a:schemeClr val="accent6"/>
          </a:lnRef>
          <a:fillRef idx="0">
            <a:schemeClr val="accent6"/>
          </a:fillRef>
          <a:effectRef idx="1">
            <a:schemeClr val="accent6"/>
          </a:effectRef>
          <a:fontRef idx="minor">
            <a:schemeClr val="tx1"/>
          </a:fontRef>
        </p:style>
      </p:cxnSp>
      <p:pic>
        <p:nvPicPr>
          <p:cNvPr id="1029" name="Picture 5" descr="C:\Users\user\Downloads\HC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4742" y="2867962"/>
            <a:ext cx="1171304" cy="117130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shark\Downloads\1378379772_document-open.png"/>
          <p:cNvPicPr>
            <a:picLocks noChangeAspect="1" noChangeArrowheads="1"/>
          </p:cNvPicPr>
          <p:nvPr/>
        </p:nvPicPr>
        <p:blipFill>
          <a:blip r:embed="rId3">
            <a:duotone>
              <a:prstClr val="black"/>
              <a:schemeClr val="accent2">
                <a:tint val="45000"/>
                <a:satMod val="400000"/>
              </a:schemeClr>
            </a:duotone>
          </a:blip>
          <a:srcRect/>
          <a:stretch>
            <a:fillRect/>
          </a:stretch>
        </p:blipFill>
        <p:spPr bwMode="auto">
          <a:xfrm>
            <a:off x="2609066" y="4293096"/>
            <a:ext cx="523220" cy="523220"/>
          </a:xfrm>
          <a:prstGeom prst="rect">
            <a:avLst/>
          </a:prstGeom>
          <a:noFill/>
        </p:spPr>
      </p:pic>
      <p:sp>
        <p:nvSpPr>
          <p:cNvPr id="67" name="TextBox 13">
            <a:extLst>
              <a:ext uri="{FF2B5EF4-FFF2-40B4-BE49-F238E27FC236}">
                <a16:creationId xmlns:a16="http://schemas.microsoft.com/office/drawing/2014/main" id="{BFBD6998-C129-4C1A-B4EF-A741E5F0626B}"/>
              </a:ext>
            </a:extLst>
          </p:cNvPr>
          <p:cNvSpPr txBox="1"/>
          <p:nvPr/>
        </p:nvSpPr>
        <p:spPr>
          <a:xfrm>
            <a:off x="3032986" y="4221089"/>
            <a:ext cx="1406831" cy="685059"/>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a:ea typeface="Calibri"/>
                <a:cs typeface="Times New Roman"/>
              </a:rPr>
              <a:t>Alerts and info is sent, for those who have not reported or with alarming symptoms</a:t>
            </a:r>
            <a:endParaRPr kumimoji="0" lang="en-US" sz="900" b="1" i="0" u="none" strike="noStrike" kern="1200" cap="none" spc="0" normalizeH="0" baseline="0" noProof="0" dirty="0">
              <a:ln>
                <a:noFill/>
              </a:ln>
              <a:solidFill>
                <a:prstClr val="black"/>
              </a:solidFill>
              <a:effectLst/>
              <a:uLnTx/>
              <a:uFillTx/>
              <a:latin typeface="Calibri"/>
              <a:ea typeface="Calibri"/>
              <a:cs typeface="Times New Roman"/>
            </a:endParaRPr>
          </a:p>
        </p:txBody>
      </p:sp>
    </p:spTree>
    <p:extLst>
      <p:ext uri="{BB962C8B-B14F-4D97-AF65-F5344CB8AC3E}">
        <p14:creationId xmlns:p14="http://schemas.microsoft.com/office/powerpoint/2010/main" val="2807754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8766-2587-428F-9C07-92997FF9710D}"/>
              </a:ext>
            </a:extLst>
          </p:cNvPr>
          <p:cNvSpPr>
            <a:spLocks noGrp="1"/>
          </p:cNvSpPr>
          <p:nvPr>
            <p:ph type="ctrTitle" sz="quarter"/>
          </p:nvPr>
        </p:nvSpPr>
        <p:spPr/>
        <p:txBody>
          <a:bodyPr/>
          <a:lstStyle/>
          <a:p>
            <a:r>
              <a:rPr lang="en-GB" dirty="0">
                <a:solidFill>
                  <a:srgbClr val="FF0000"/>
                </a:solidFill>
              </a:rPr>
              <a:t>Achievements</a:t>
            </a:r>
            <a:endParaRPr lang="en-KE" dirty="0">
              <a:solidFill>
                <a:srgbClr val="FF0000"/>
              </a:solidFill>
            </a:endParaRPr>
          </a:p>
        </p:txBody>
      </p:sp>
      <p:sp>
        <p:nvSpPr>
          <p:cNvPr id="3" name="Subtitle 2">
            <a:extLst>
              <a:ext uri="{FF2B5EF4-FFF2-40B4-BE49-F238E27FC236}">
                <a16:creationId xmlns:a16="http://schemas.microsoft.com/office/drawing/2014/main" id="{262B9BB5-FB78-4CCA-B67F-294F0725E7EE}"/>
              </a:ext>
            </a:extLst>
          </p:cNvPr>
          <p:cNvSpPr>
            <a:spLocks noGrp="1"/>
          </p:cNvSpPr>
          <p:nvPr>
            <p:ph type="subTitle" sz="quarter" idx="1"/>
          </p:nvPr>
        </p:nvSpPr>
        <p:spPr/>
        <p:txBody>
          <a:bodyPr/>
          <a:lstStyle/>
          <a:p>
            <a:endParaRPr lang="en-KE"/>
          </a:p>
        </p:txBody>
      </p:sp>
      <p:sp>
        <p:nvSpPr>
          <p:cNvPr id="4" name="Slide Number Placeholder 3">
            <a:extLst>
              <a:ext uri="{FF2B5EF4-FFF2-40B4-BE49-F238E27FC236}">
                <a16:creationId xmlns:a16="http://schemas.microsoft.com/office/drawing/2014/main" id="{3E8A3519-5F0E-466F-8BB4-46FA26D10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B9DC6-D356-48C0-A965-466B0EEA442A}" type="slidenum">
              <a:rPr kumimoji="0" lang="en-US" altLang="en-US" sz="1200" b="0" i="0" u="none" strike="noStrike" kern="1200" cap="none" spc="0" normalizeH="0" baseline="0" noProof="0" smtClean="0">
                <a:ln>
                  <a:noFill/>
                </a:ln>
                <a:solidFill>
                  <a:srgbClr val="FFCC00"/>
                </a:solidFill>
                <a:effectLst/>
                <a:uLnTx/>
                <a:uFillTx/>
                <a:latin typeface="Adobe Garamon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FFCC00"/>
              </a:solidFill>
              <a:effectLst/>
              <a:uLnTx/>
              <a:uFillTx/>
              <a:latin typeface="Adobe Garamond Pro"/>
              <a:ea typeface="+mn-ea"/>
              <a:cs typeface="+mn-cs"/>
            </a:endParaRPr>
          </a:p>
        </p:txBody>
      </p:sp>
    </p:spTree>
    <p:extLst>
      <p:ext uri="{BB962C8B-B14F-4D97-AF65-F5344CB8AC3E}">
        <p14:creationId xmlns:p14="http://schemas.microsoft.com/office/powerpoint/2010/main" val="633152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54E5-CADA-4F80-9F78-7B52EECD0581}"/>
              </a:ext>
            </a:extLst>
          </p:cNvPr>
          <p:cNvSpPr>
            <a:spLocks noGrp="1"/>
          </p:cNvSpPr>
          <p:nvPr>
            <p:ph type="title"/>
          </p:nvPr>
        </p:nvSpPr>
        <p:spPr>
          <a:xfrm>
            <a:off x="914400" y="0"/>
            <a:ext cx="10363200" cy="749508"/>
          </a:xfrm>
        </p:spPr>
        <p:txBody>
          <a:bodyPr/>
          <a:lstStyle/>
          <a:p>
            <a:r>
              <a:rPr lang="en-GB" dirty="0">
                <a:solidFill>
                  <a:srgbClr val="FF0000"/>
                </a:solidFill>
                <a:latin typeface="Arial Black" panose="020B0A04020102020204" pitchFamily="34" charset="0"/>
              </a:rPr>
              <a:t>    Achievements</a:t>
            </a:r>
            <a:endParaRPr lang="en-KE"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89D375FE-DD4D-4376-8B75-60CAFABBB0D8}"/>
              </a:ext>
            </a:extLst>
          </p:cNvPr>
          <p:cNvSpPr>
            <a:spLocks noGrp="1"/>
          </p:cNvSpPr>
          <p:nvPr>
            <p:ph idx="1"/>
          </p:nvPr>
        </p:nvSpPr>
        <p:spPr>
          <a:xfrm>
            <a:off x="562708" y="1169233"/>
            <a:ext cx="11521440" cy="5536367"/>
          </a:xfrm>
        </p:spPr>
        <p:txBody>
          <a:bodyPr/>
          <a:lstStyle/>
          <a:p>
            <a:pPr>
              <a:spcAft>
                <a:spcPts val="0"/>
              </a:spcAft>
            </a:pPr>
            <a:endParaRPr lang="en-GB" sz="1200" dirty="0">
              <a:latin typeface="Arial Black" panose="020B0A04020102020204" pitchFamily="34" charset="0"/>
            </a:endParaRPr>
          </a:p>
          <a:p>
            <a:pPr>
              <a:spcAft>
                <a:spcPts val="0"/>
              </a:spcAft>
            </a:pPr>
            <a:r>
              <a:rPr lang="en-GB" sz="2400" dirty="0">
                <a:latin typeface="Arial Black" panose="020B0A04020102020204" pitchFamily="34" charset="0"/>
              </a:rPr>
              <a:t>Now citizen freely accept testing</a:t>
            </a:r>
          </a:p>
          <a:p>
            <a:pPr>
              <a:spcAft>
                <a:spcPts val="0"/>
              </a:spcAft>
            </a:pPr>
            <a:endParaRPr lang="en-GB" sz="1200" dirty="0">
              <a:latin typeface="Arial Black" panose="020B0A04020102020204" pitchFamily="34" charset="0"/>
            </a:endParaRPr>
          </a:p>
          <a:p>
            <a:pPr>
              <a:spcAft>
                <a:spcPts val="0"/>
              </a:spcAft>
            </a:pPr>
            <a:r>
              <a:rPr lang="en-GB" sz="2400" dirty="0">
                <a:latin typeface="Arial Black" panose="020B0A04020102020204" pitchFamily="34" charset="0"/>
              </a:rPr>
              <a:t>Level of stigmatization has gone down</a:t>
            </a:r>
          </a:p>
          <a:p>
            <a:pPr>
              <a:spcAft>
                <a:spcPts val="0"/>
              </a:spcAft>
            </a:pPr>
            <a:endParaRPr lang="en-GB" sz="1200" dirty="0">
              <a:latin typeface="Arial Black" panose="020B0A04020102020204" pitchFamily="34" charset="0"/>
            </a:endParaRPr>
          </a:p>
          <a:p>
            <a:pPr>
              <a:spcAft>
                <a:spcPts val="0"/>
              </a:spcAft>
            </a:pPr>
            <a:r>
              <a:rPr lang="en-GB" sz="2400" dirty="0">
                <a:latin typeface="Arial Black" panose="020B0A04020102020204" pitchFamily="34" charset="0"/>
              </a:rPr>
              <a:t>No more fears of admission if tested positive</a:t>
            </a:r>
          </a:p>
          <a:p>
            <a:pPr>
              <a:spcAft>
                <a:spcPts val="0"/>
              </a:spcAft>
            </a:pPr>
            <a:endParaRPr lang="en-GB" sz="1200" dirty="0">
              <a:latin typeface="Arial Black" panose="020B0A04020102020204" pitchFamily="34" charset="0"/>
            </a:endParaRPr>
          </a:p>
          <a:p>
            <a:pPr>
              <a:spcAft>
                <a:spcPts val="0"/>
              </a:spcAft>
            </a:pPr>
            <a:r>
              <a:rPr lang="en-GB" sz="2400" dirty="0">
                <a:latin typeface="Arial Black" panose="020B0A04020102020204" pitchFamily="34" charset="0"/>
              </a:rPr>
              <a:t>Family teams up in support of the patient</a:t>
            </a:r>
          </a:p>
          <a:p>
            <a:pPr>
              <a:spcAft>
                <a:spcPts val="0"/>
              </a:spcAft>
            </a:pPr>
            <a:endParaRPr lang="en-GB" sz="1200" dirty="0">
              <a:latin typeface="Arial Black" panose="020B0A04020102020204" pitchFamily="34" charset="0"/>
            </a:endParaRPr>
          </a:p>
          <a:p>
            <a:pPr>
              <a:spcAft>
                <a:spcPts val="0"/>
              </a:spcAft>
            </a:pPr>
            <a:r>
              <a:rPr lang="en-GB" sz="2400" dirty="0">
                <a:latin typeface="Arial Black" panose="020B0A04020102020204" pitchFamily="34" charset="0"/>
              </a:rPr>
              <a:t>Freely communicates with attached HCW of any further symptoms and/or recuperation</a:t>
            </a:r>
          </a:p>
          <a:p>
            <a:pPr>
              <a:spcAft>
                <a:spcPts val="0"/>
              </a:spcAft>
            </a:pPr>
            <a:endParaRPr lang="en-GB" sz="1200" dirty="0">
              <a:latin typeface="Arial Black" panose="020B0A04020102020204" pitchFamily="34" charset="0"/>
            </a:endParaRPr>
          </a:p>
          <a:p>
            <a:pPr>
              <a:spcAft>
                <a:spcPts val="0"/>
              </a:spcAft>
            </a:pPr>
            <a:r>
              <a:rPr lang="en-GB" sz="2400" dirty="0">
                <a:latin typeface="Arial Black" panose="020B0A04020102020204" pitchFamily="34" charset="0"/>
              </a:rPr>
              <a:t>Highest number of recoveries is from HBIC</a:t>
            </a:r>
            <a:endParaRPr lang="en-KE" sz="2400"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0C360017-2CEF-4E54-98CB-4758E259B9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66794-92C2-485E-AFC6-0286D855049E}" type="slidenum">
              <a:rPr kumimoji="0" lang="en-US" altLang="en-US" sz="1200" b="0" i="0" u="none" strike="noStrike" kern="1200" cap="none" spc="0" normalizeH="0" baseline="0" noProof="0" smtClean="0">
                <a:ln>
                  <a:noFill/>
                </a:ln>
                <a:solidFill>
                  <a:srgbClr val="FFCC00"/>
                </a:solidFill>
                <a:effectLst/>
                <a:uLnTx/>
                <a:uFillTx/>
                <a:latin typeface="Adobe Garamon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FFCC00"/>
              </a:solidFill>
              <a:effectLst/>
              <a:uLnTx/>
              <a:uFillTx/>
              <a:latin typeface="Adobe Garamond Pro"/>
              <a:ea typeface="+mn-ea"/>
              <a:cs typeface="+mn-cs"/>
            </a:endParaRPr>
          </a:p>
        </p:txBody>
      </p:sp>
    </p:spTree>
    <p:extLst>
      <p:ext uri="{BB962C8B-B14F-4D97-AF65-F5344CB8AC3E}">
        <p14:creationId xmlns:p14="http://schemas.microsoft.com/office/powerpoint/2010/main" val="3803120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328A12E-6698-4ADF-99A0-C49633D34082}"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6147" name="Rectangle 2"/>
          <p:cNvSpPr>
            <a:spLocks noGrp="1" noChangeArrowheads="1"/>
          </p:cNvSpPr>
          <p:nvPr>
            <p:ph type="title"/>
          </p:nvPr>
        </p:nvSpPr>
        <p:spPr>
          <a:xfrm>
            <a:off x="506437" y="0"/>
            <a:ext cx="10771163" cy="1012874"/>
          </a:xfrm>
        </p:spPr>
        <p:txBody>
          <a:bodyPr/>
          <a:lstStyle/>
          <a:p>
            <a:pPr eaLnBrk="1" hangingPunct="1"/>
            <a:r>
              <a:rPr lang="en-US" altLang="en-US" dirty="0">
                <a:solidFill>
                  <a:srgbClr val="FF0000"/>
                </a:solidFill>
                <a:latin typeface="Arial Black" panose="020B0A04020102020204" pitchFamily="34" charset="0"/>
              </a:rPr>
              <a:t>      Outline</a:t>
            </a:r>
          </a:p>
        </p:txBody>
      </p:sp>
      <p:sp>
        <p:nvSpPr>
          <p:cNvPr id="6148" name="Rectangle 3"/>
          <p:cNvSpPr>
            <a:spLocks noGrp="1" noChangeArrowheads="1"/>
          </p:cNvSpPr>
          <p:nvPr>
            <p:ph type="body" idx="1"/>
          </p:nvPr>
        </p:nvSpPr>
        <p:spPr>
          <a:xfrm>
            <a:off x="250521" y="1308295"/>
            <a:ext cx="11711835" cy="5549705"/>
          </a:xfrm>
        </p:spPr>
        <p:txBody>
          <a:bodyPr/>
          <a:lstStyle/>
          <a:p>
            <a:pPr algn="just" eaLnBrk="1" hangingPunct="1"/>
            <a:r>
              <a:rPr lang="en-US" altLang="en-US" sz="3200" dirty="0">
                <a:latin typeface="Arial Black" panose="020B0A04020102020204" pitchFamily="34" charset="0"/>
              </a:rPr>
              <a:t>Introduction</a:t>
            </a:r>
          </a:p>
          <a:p>
            <a:pPr algn="just" eaLnBrk="1" hangingPunct="1"/>
            <a:r>
              <a:rPr lang="en-US" altLang="en-US" sz="3200" dirty="0">
                <a:latin typeface="Arial Black" panose="020B0A04020102020204" pitchFamily="34" charset="0"/>
              </a:rPr>
              <a:t>Background and Rationale/Justification</a:t>
            </a:r>
          </a:p>
          <a:p>
            <a:pPr algn="just" eaLnBrk="1" hangingPunct="1"/>
            <a:r>
              <a:rPr lang="en-US" altLang="en-US" sz="3200" dirty="0">
                <a:latin typeface="Arial Black" panose="020B0A04020102020204" pitchFamily="34" charset="0"/>
              </a:rPr>
              <a:t>Overall goal &amp; Strategic Objectives</a:t>
            </a:r>
          </a:p>
          <a:p>
            <a:pPr algn="just" eaLnBrk="1" hangingPunct="1"/>
            <a:r>
              <a:rPr lang="en-US" altLang="en-US" sz="3200" dirty="0">
                <a:latin typeface="Arial Black" panose="020B0A04020102020204" pitchFamily="34" charset="0"/>
              </a:rPr>
              <a:t>Successful adoption of HBIC</a:t>
            </a:r>
          </a:p>
          <a:p>
            <a:pPr algn="just" eaLnBrk="1" hangingPunct="1"/>
            <a:r>
              <a:rPr lang="en-US" altLang="en-US" sz="3200" dirty="0">
                <a:latin typeface="Arial Black" panose="020B0A04020102020204" pitchFamily="34" charset="0"/>
              </a:rPr>
              <a:t>Strategic guiding principles </a:t>
            </a:r>
          </a:p>
          <a:p>
            <a:pPr algn="just" eaLnBrk="1" hangingPunct="1"/>
            <a:r>
              <a:rPr lang="en-US" altLang="en-US" sz="3200" dirty="0">
                <a:latin typeface="Arial Black" panose="020B0A04020102020204" pitchFamily="34" charset="0"/>
              </a:rPr>
              <a:t>Key roles &amp; Responsibilities of households</a:t>
            </a:r>
          </a:p>
          <a:p>
            <a:pPr algn="just" eaLnBrk="1" hangingPunct="1"/>
            <a:r>
              <a:rPr lang="en-US" altLang="en-US" sz="3200" dirty="0">
                <a:latin typeface="Arial Black" panose="020B0A04020102020204" pitchFamily="34" charset="0"/>
              </a:rPr>
              <a:t>Monitoring of HBIC patients by “Jitenge system”</a:t>
            </a:r>
          </a:p>
          <a:p>
            <a:pPr algn="just" eaLnBrk="1" hangingPunct="1"/>
            <a:r>
              <a:rPr lang="en-US" altLang="en-US" sz="3200" dirty="0">
                <a:latin typeface="Arial Black" panose="020B0A04020102020204" pitchFamily="34" charset="0"/>
              </a:rPr>
              <a:t>Achievements </a:t>
            </a:r>
          </a:p>
          <a:p>
            <a:pPr algn="just" eaLnBrk="1" hangingPunct="1"/>
            <a:r>
              <a:rPr lang="en-US" altLang="en-US" sz="3200" dirty="0">
                <a:latin typeface="Arial Black" panose="020B0A04020102020204" pitchFamily="34" charset="0"/>
              </a:rPr>
              <a:t>Implementation framework</a:t>
            </a:r>
          </a:p>
          <a:p>
            <a:pPr marL="0" indent="0" eaLnBrk="1" hangingPunct="1">
              <a:buNone/>
            </a:pPr>
            <a:endParaRPr lang="en-US" altLang="en-US" dirty="0"/>
          </a:p>
        </p:txBody>
      </p:sp>
    </p:spTree>
    <p:extLst>
      <p:ext uri="{BB962C8B-B14F-4D97-AF65-F5344CB8AC3E}">
        <p14:creationId xmlns:p14="http://schemas.microsoft.com/office/powerpoint/2010/main" val="361986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DE34-0C23-470E-BDA0-51423DD89F18}"/>
              </a:ext>
            </a:extLst>
          </p:cNvPr>
          <p:cNvSpPr>
            <a:spLocks noGrp="1"/>
          </p:cNvSpPr>
          <p:nvPr>
            <p:ph type="ctrTitle" sz="quarter"/>
          </p:nvPr>
        </p:nvSpPr>
        <p:spPr/>
        <p:txBody>
          <a:bodyPr/>
          <a:lstStyle/>
          <a:p>
            <a:r>
              <a:rPr lang="en-GB" sz="4000" dirty="0">
                <a:solidFill>
                  <a:srgbClr val="FF0000"/>
                </a:solidFill>
                <a:latin typeface="Arial Black" panose="020B0A04020102020204" pitchFamily="34" charset="0"/>
              </a:rPr>
              <a:t>Implementation framework </a:t>
            </a:r>
            <a:endParaRPr lang="en-KE" sz="4000" dirty="0">
              <a:solidFill>
                <a:srgbClr val="FF0000"/>
              </a:solidFill>
              <a:latin typeface="Arial Black" panose="020B0A04020102020204" pitchFamily="34" charset="0"/>
            </a:endParaRPr>
          </a:p>
        </p:txBody>
      </p:sp>
      <p:sp>
        <p:nvSpPr>
          <p:cNvPr id="3" name="Subtitle 2">
            <a:extLst>
              <a:ext uri="{FF2B5EF4-FFF2-40B4-BE49-F238E27FC236}">
                <a16:creationId xmlns:a16="http://schemas.microsoft.com/office/drawing/2014/main" id="{4A24287F-39C3-43FC-B37C-92DA2D1066AE}"/>
              </a:ext>
            </a:extLst>
          </p:cNvPr>
          <p:cNvSpPr>
            <a:spLocks noGrp="1"/>
          </p:cNvSpPr>
          <p:nvPr>
            <p:ph type="subTitle" sz="quarter" idx="1"/>
          </p:nvPr>
        </p:nvSpPr>
        <p:spPr/>
        <p:txBody>
          <a:bodyPr/>
          <a:lstStyle/>
          <a:p>
            <a:endParaRPr lang="en-KE"/>
          </a:p>
        </p:txBody>
      </p:sp>
      <p:sp>
        <p:nvSpPr>
          <p:cNvPr id="4" name="Slide Number Placeholder 3">
            <a:extLst>
              <a:ext uri="{FF2B5EF4-FFF2-40B4-BE49-F238E27FC236}">
                <a16:creationId xmlns:a16="http://schemas.microsoft.com/office/drawing/2014/main" id="{EF408FB0-0B90-4A48-BBD4-91EEA1945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B9DC6-D356-48C0-A965-466B0EEA442A}" type="slidenum">
              <a:rPr kumimoji="0" lang="en-US" altLang="en-US" sz="1200" b="0" i="0" u="none" strike="noStrike" kern="1200" cap="none" spc="0" normalizeH="0" baseline="0" noProof="0" smtClean="0">
                <a:ln>
                  <a:noFill/>
                </a:ln>
                <a:solidFill>
                  <a:srgbClr val="FFCC00"/>
                </a:solidFill>
                <a:effectLst/>
                <a:uLnTx/>
                <a:uFillTx/>
                <a:latin typeface="Adobe Garamon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FFCC00"/>
              </a:solidFill>
              <a:effectLst/>
              <a:uLnTx/>
              <a:uFillTx/>
              <a:latin typeface="Adobe Garamond Pro"/>
              <a:ea typeface="+mn-ea"/>
              <a:cs typeface="+mn-cs"/>
            </a:endParaRPr>
          </a:p>
        </p:txBody>
      </p:sp>
    </p:spTree>
    <p:extLst>
      <p:ext uri="{BB962C8B-B14F-4D97-AF65-F5344CB8AC3E}">
        <p14:creationId xmlns:p14="http://schemas.microsoft.com/office/powerpoint/2010/main" val="2286916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13D73D3-D598-4BFC-8DA4-458C38DE91FD}"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31</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24579" name="Rectangle 2"/>
          <p:cNvSpPr>
            <a:spLocks noGrp="1" noChangeArrowheads="1"/>
          </p:cNvSpPr>
          <p:nvPr>
            <p:ph type="title"/>
          </p:nvPr>
        </p:nvSpPr>
        <p:spPr>
          <a:xfrm>
            <a:off x="389744" y="1"/>
            <a:ext cx="9687706" cy="836613"/>
          </a:xfrm>
        </p:spPr>
        <p:txBody>
          <a:bodyPr/>
          <a:lstStyle/>
          <a:p>
            <a:pPr eaLnBrk="1" hangingPunct="1"/>
            <a:r>
              <a:rPr lang="en-US" altLang="en-US" sz="4000" dirty="0">
                <a:solidFill>
                  <a:srgbClr val="FF0000"/>
                </a:solidFill>
                <a:latin typeface="Arial Black" panose="020B0A04020102020204" pitchFamily="34" charset="0"/>
              </a:rPr>
              <a:t>Implementation Framework</a:t>
            </a:r>
          </a:p>
        </p:txBody>
      </p:sp>
      <p:sp>
        <p:nvSpPr>
          <p:cNvPr id="24580" name="Rectangle 3"/>
          <p:cNvSpPr>
            <a:spLocks noGrp="1" noChangeArrowheads="1"/>
          </p:cNvSpPr>
          <p:nvPr>
            <p:ph type="body" idx="1"/>
          </p:nvPr>
        </p:nvSpPr>
        <p:spPr>
          <a:xfrm>
            <a:off x="263047" y="1259174"/>
            <a:ext cx="11761939" cy="5598825"/>
          </a:xfrm>
        </p:spPr>
        <p:txBody>
          <a:bodyPr/>
          <a:lstStyle/>
          <a:p>
            <a:pPr algn="just" eaLnBrk="1" hangingPunct="1"/>
            <a:r>
              <a:rPr lang="en-US" altLang="en-US" dirty="0">
                <a:latin typeface="Arial Black" panose="020B0A04020102020204" pitchFamily="34" charset="0"/>
              </a:rPr>
              <a:t>Establish Home Isolation and care package for each implementing County</a:t>
            </a:r>
          </a:p>
          <a:p>
            <a:pPr algn="just" eaLnBrk="1" hangingPunct="1"/>
            <a:endParaRPr lang="en-US" altLang="en-US" dirty="0">
              <a:latin typeface="Arial Black" panose="020B0A04020102020204" pitchFamily="34" charset="0"/>
            </a:endParaRPr>
          </a:p>
          <a:p>
            <a:pPr algn="just" eaLnBrk="1" hangingPunct="1"/>
            <a:r>
              <a:rPr lang="en-US" altLang="en-US" dirty="0">
                <a:latin typeface="Arial Black" panose="020B0A04020102020204" pitchFamily="34" charset="0"/>
              </a:rPr>
              <a:t>Distribute supplies according to guidelines and controls</a:t>
            </a:r>
          </a:p>
          <a:p>
            <a:pPr algn="just" eaLnBrk="1" hangingPunct="1"/>
            <a:endParaRPr lang="en-US" altLang="en-US" dirty="0">
              <a:latin typeface="Arial Black" panose="020B0A04020102020204" pitchFamily="34" charset="0"/>
            </a:endParaRPr>
          </a:p>
          <a:p>
            <a:pPr algn="just" eaLnBrk="1" hangingPunct="1"/>
            <a:r>
              <a:rPr lang="en-US" altLang="en-US" dirty="0">
                <a:latin typeface="Arial Black" panose="020B0A04020102020204" pitchFamily="34" charset="0"/>
              </a:rPr>
              <a:t>Ensure all caregivers are educated and are providing services accordingly </a:t>
            </a:r>
          </a:p>
          <a:p>
            <a:pPr algn="just" eaLnBrk="1" hangingPunct="1"/>
            <a:endParaRPr lang="en-US" altLang="en-US" dirty="0">
              <a:latin typeface="Arial Black" panose="020B0A04020102020204" pitchFamily="34" charset="0"/>
            </a:endParaRPr>
          </a:p>
          <a:p>
            <a:pPr algn="just" eaLnBrk="1" hangingPunct="1"/>
            <a:r>
              <a:rPr lang="en-US" altLang="en-US" dirty="0">
                <a:latin typeface="Arial Black" panose="020B0A04020102020204" pitchFamily="34" charset="0"/>
              </a:rPr>
              <a:t>Facilitate health promotion amid COVID 19</a:t>
            </a:r>
          </a:p>
        </p:txBody>
      </p:sp>
    </p:spTree>
    <p:extLst>
      <p:ext uri="{BB962C8B-B14F-4D97-AF65-F5344CB8AC3E}">
        <p14:creationId xmlns:p14="http://schemas.microsoft.com/office/powerpoint/2010/main" val="3686198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4C74DA5-5603-4714-8C91-5ACDC8039F28}"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32</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25603" name="Rectangle 2"/>
          <p:cNvSpPr>
            <a:spLocks noGrp="1" noChangeArrowheads="1"/>
          </p:cNvSpPr>
          <p:nvPr>
            <p:ph type="title"/>
          </p:nvPr>
        </p:nvSpPr>
        <p:spPr>
          <a:xfrm>
            <a:off x="162838" y="0"/>
            <a:ext cx="10505162" cy="908050"/>
          </a:xfrm>
        </p:spPr>
        <p:txBody>
          <a:bodyPr/>
          <a:lstStyle/>
          <a:p>
            <a:pPr eaLnBrk="1" hangingPunct="1"/>
            <a:r>
              <a:rPr lang="en-US" altLang="en-US" sz="4000" dirty="0">
                <a:latin typeface="Arial Black" panose="020B0A04020102020204" pitchFamily="34" charset="0"/>
              </a:rPr>
              <a:t>   </a:t>
            </a:r>
            <a:r>
              <a:rPr lang="en-US" altLang="en-US" sz="4000" dirty="0">
                <a:solidFill>
                  <a:srgbClr val="FF0000"/>
                </a:solidFill>
                <a:latin typeface="Arial Black" panose="020B0A04020102020204" pitchFamily="34" charset="0"/>
              </a:rPr>
              <a:t>Implementation framework </a:t>
            </a:r>
            <a:r>
              <a:rPr lang="en-US" altLang="en-US" sz="4000" dirty="0" err="1">
                <a:solidFill>
                  <a:srgbClr val="FF0000"/>
                </a:solidFill>
                <a:latin typeface="Arial Black" panose="020B0A04020102020204" pitchFamily="34" charset="0"/>
              </a:rPr>
              <a:t>cont</a:t>
            </a:r>
            <a:r>
              <a:rPr lang="en-US" altLang="en-US" sz="4000" dirty="0">
                <a:solidFill>
                  <a:srgbClr val="FF0000"/>
                </a:solidFill>
                <a:latin typeface="Arial Black" panose="020B0A04020102020204" pitchFamily="34" charset="0"/>
              </a:rPr>
              <a:t>…</a:t>
            </a:r>
          </a:p>
        </p:txBody>
      </p:sp>
      <p:sp>
        <p:nvSpPr>
          <p:cNvPr id="25604" name="Rectangle 3"/>
          <p:cNvSpPr>
            <a:spLocks noGrp="1" noChangeArrowheads="1"/>
          </p:cNvSpPr>
          <p:nvPr>
            <p:ph type="body" idx="1"/>
          </p:nvPr>
        </p:nvSpPr>
        <p:spPr>
          <a:xfrm>
            <a:off x="162838" y="1378226"/>
            <a:ext cx="11837096" cy="5219425"/>
          </a:xfrm>
        </p:spPr>
        <p:txBody>
          <a:bodyPr/>
          <a:lstStyle/>
          <a:p>
            <a:pPr algn="just" eaLnBrk="1" hangingPunct="1"/>
            <a:r>
              <a:rPr lang="en-US" altLang="en-US" sz="3200" dirty="0">
                <a:latin typeface="Arial Black" panose="020B0A04020102020204" pitchFamily="34" charset="0"/>
              </a:rPr>
              <a:t>Facilitate environmental sanitation, safe water supply and personal hygiene</a:t>
            </a:r>
          </a:p>
          <a:p>
            <a:pPr algn="just" eaLnBrk="1" hangingPunct="1"/>
            <a:endParaRPr lang="en-US" altLang="en-US" sz="3200" dirty="0">
              <a:latin typeface="Arial Black" panose="020B0A04020102020204" pitchFamily="34" charset="0"/>
            </a:endParaRPr>
          </a:p>
          <a:p>
            <a:pPr algn="just" eaLnBrk="1" hangingPunct="1"/>
            <a:r>
              <a:rPr lang="en-US" altLang="en-US" sz="3200" dirty="0">
                <a:latin typeface="Arial Black" panose="020B0A04020102020204" pitchFamily="34" charset="0"/>
              </a:rPr>
              <a:t>Provide first aid and refer incase of health crisis </a:t>
            </a:r>
          </a:p>
          <a:p>
            <a:pPr algn="just" eaLnBrk="1" hangingPunct="1"/>
            <a:endParaRPr lang="en-US" altLang="en-US" sz="3200" dirty="0">
              <a:latin typeface="Arial Black" panose="020B0A04020102020204" pitchFamily="34" charset="0"/>
            </a:endParaRPr>
          </a:p>
          <a:p>
            <a:pPr algn="just" eaLnBrk="1" hangingPunct="1"/>
            <a:r>
              <a:rPr lang="en-US" altLang="en-US" sz="3200" dirty="0">
                <a:latin typeface="Arial Black" panose="020B0A04020102020204" pitchFamily="34" charset="0"/>
              </a:rPr>
              <a:t>Establish a referral mechanism and refer COVID 19 patients when necessary.</a:t>
            </a:r>
          </a:p>
        </p:txBody>
      </p:sp>
    </p:spTree>
    <p:extLst>
      <p:ext uri="{BB962C8B-B14F-4D97-AF65-F5344CB8AC3E}">
        <p14:creationId xmlns:p14="http://schemas.microsoft.com/office/powerpoint/2010/main" val="3520588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0A4B-73A4-490A-A1F2-0A27CD4F9162}"/>
              </a:ext>
            </a:extLst>
          </p:cNvPr>
          <p:cNvSpPr>
            <a:spLocks noGrp="1"/>
          </p:cNvSpPr>
          <p:nvPr>
            <p:ph type="ctrTitle"/>
          </p:nvPr>
        </p:nvSpPr>
        <p:spPr/>
        <p:txBody>
          <a:bodyPr/>
          <a:lstStyle/>
          <a:p>
            <a:r>
              <a:rPr lang="en-US" dirty="0"/>
              <a:t>Cumulative situation of COVID 19 </a:t>
            </a:r>
          </a:p>
        </p:txBody>
      </p:sp>
      <p:sp>
        <p:nvSpPr>
          <p:cNvPr id="3" name="Subtitle 2">
            <a:extLst>
              <a:ext uri="{FF2B5EF4-FFF2-40B4-BE49-F238E27FC236}">
                <a16:creationId xmlns:a16="http://schemas.microsoft.com/office/drawing/2014/main" id="{F00E0D67-6A1A-4CD8-86C7-B041E35216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6160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CB9A0-A1D8-4562-BA42-EE3E41515AB4}"/>
              </a:ext>
            </a:extLst>
          </p:cNvPr>
          <p:cNvSpPr>
            <a:spLocks noGrp="1"/>
          </p:cNvSpPr>
          <p:nvPr>
            <p:ph type="sldNum" sz="quarter" idx="12"/>
          </p:nvPr>
        </p:nvSpPr>
        <p:spPr/>
        <p:txBody>
          <a:bodyPr/>
          <a:lstStyle/>
          <a:p>
            <a:pPr>
              <a:defRPr/>
            </a:pPr>
            <a:fld id="{A43A7B49-9B7E-4DD1-B652-8FB192025E48}" type="slidenum">
              <a:rPr lang="en-US" altLang="en-US" smtClean="0">
                <a:solidFill>
                  <a:srgbClr val="FFCC00"/>
                </a:solidFill>
              </a:rPr>
              <a:pPr>
                <a:defRPr/>
              </a:pPr>
              <a:t>34</a:t>
            </a:fld>
            <a:endParaRPr lang="en-US" altLang="en-US">
              <a:solidFill>
                <a:srgbClr val="FFCC00"/>
              </a:solidFill>
            </a:endParaRPr>
          </a:p>
        </p:txBody>
      </p:sp>
      <p:pic>
        <p:nvPicPr>
          <p:cNvPr id="3" name="Picture 2">
            <a:extLst>
              <a:ext uri="{FF2B5EF4-FFF2-40B4-BE49-F238E27FC236}">
                <a16:creationId xmlns:a16="http://schemas.microsoft.com/office/drawing/2014/main" id="{96BA9BD8-F663-4676-BCA8-71AF8A4434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099" y="152399"/>
            <a:ext cx="11591778" cy="6553201"/>
          </a:xfrm>
          <a:prstGeom prst="rect">
            <a:avLst/>
          </a:prstGeom>
          <a:noFill/>
          <a:ln>
            <a:noFill/>
          </a:ln>
        </p:spPr>
      </p:pic>
    </p:spTree>
    <p:extLst>
      <p:ext uri="{BB962C8B-B14F-4D97-AF65-F5344CB8AC3E}">
        <p14:creationId xmlns:p14="http://schemas.microsoft.com/office/powerpoint/2010/main" val="134953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53EE-6839-4551-921E-83B6983EA435}"/>
              </a:ext>
            </a:extLst>
          </p:cNvPr>
          <p:cNvSpPr>
            <a:spLocks noGrp="1"/>
          </p:cNvSpPr>
          <p:nvPr>
            <p:ph type="title"/>
          </p:nvPr>
        </p:nvSpPr>
        <p:spPr>
          <a:xfrm>
            <a:off x="914400" y="152401"/>
            <a:ext cx="10363200" cy="895645"/>
          </a:xfrm>
        </p:spPr>
        <p:txBody>
          <a:bodyPr/>
          <a:lstStyle/>
          <a:p>
            <a:r>
              <a:rPr lang="en-GB" dirty="0">
                <a:latin typeface="Arial Black" panose="020B0A04020102020204" pitchFamily="34" charset="0"/>
              </a:rPr>
              <a:t>    </a:t>
            </a:r>
            <a:r>
              <a:rPr lang="en-GB" dirty="0">
                <a:solidFill>
                  <a:srgbClr val="FF0000"/>
                </a:solidFill>
                <a:latin typeface="Arial Black" panose="020B0A04020102020204" pitchFamily="34" charset="0"/>
              </a:rPr>
              <a:t>Advantage of HBIC </a:t>
            </a:r>
            <a:endParaRPr lang="en-KE"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75374A8-2776-469E-BC4D-767C38BA7BC4}"/>
              </a:ext>
            </a:extLst>
          </p:cNvPr>
          <p:cNvSpPr>
            <a:spLocks noGrp="1"/>
          </p:cNvSpPr>
          <p:nvPr>
            <p:ph idx="1"/>
          </p:nvPr>
        </p:nvSpPr>
        <p:spPr>
          <a:xfrm>
            <a:off x="293077" y="1248510"/>
            <a:ext cx="11605846" cy="5256626"/>
          </a:xfrm>
        </p:spPr>
        <p:txBody>
          <a:bodyPr/>
          <a:lstStyle/>
          <a:p>
            <a:pPr algn="just"/>
            <a:r>
              <a:rPr lang="en-GB" dirty="0">
                <a:latin typeface="Arial Black" panose="020B0A04020102020204" pitchFamily="34" charset="0"/>
              </a:rPr>
              <a:t>In August 2020, COVID 19 cases started declining following intensified implementation of HBIC programme.</a:t>
            </a:r>
          </a:p>
          <a:p>
            <a:pPr algn="just"/>
            <a:endParaRPr lang="en-GB" dirty="0">
              <a:latin typeface="Arial Black" panose="020B0A04020102020204" pitchFamily="34" charset="0"/>
            </a:endParaRPr>
          </a:p>
          <a:p>
            <a:pPr algn="just"/>
            <a:r>
              <a:rPr lang="en-GB" dirty="0">
                <a:latin typeface="Arial Black" panose="020B0A04020102020204" pitchFamily="34" charset="0"/>
              </a:rPr>
              <a:t>In September 2020, the numbers went down even more prompting the President of the Republic of Kenya to ease some containment measures put in place to minimize the spread of the disease</a:t>
            </a:r>
          </a:p>
          <a:p>
            <a:pPr algn="just"/>
            <a:endParaRPr lang="en-GB" dirty="0">
              <a:latin typeface="Arial Black" panose="020B0A04020102020204" pitchFamily="34" charset="0"/>
            </a:endParaRPr>
          </a:p>
          <a:p>
            <a:pPr algn="just"/>
            <a:r>
              <a:rPr lang="en-GB" dirty="0">
                <a:latin typeface="Arial Black" panose="020B0A04020102020204" pitchFamily="34" charset="0"/>
              </a:rPr>
              <a:t>Cumulative number of HBIC discharges as at 27</a:t>
            </a:r>
            <a:r>
              <a:rPr lang="en-GB" baseline="30000" dirty="0">
                <a:latin typeface="Arial Black" panose="020B0A04020102020204" pitchFamily="34" charset="0"/>
              </a:rPr>
              <a:t>th</a:t>
            </a:r>
            <a:r>
              <a:rPr lang="en-GB" dirty="0">
                <a:latin typeface="Arial Black" panose="020B0A04020102020204" pitchFamily="34" charset="0"/>
              </a:rPr>
              <a:t> October, 2020 was  ……… </a:t>
            </a:r>
          </a:p>
          <a:p>
            <a:pPr algn="just"/>
            <a:endParaRPr lang="en-GB" dirty="0">
              <a:latin typeface="Arial Black" panose="020B0A04020102020204" pitchFamily="34" charset="0"/>
            </a:endParaRPr>
          </a:p>
          <a:p>
            <a:pPr marL="0" indent="0">
              <a:buNone/>
            </a:pPr>
            <a:r>
              <a:rPr lang="en-GB" dirty="0"/>
              <a:t>  </a:t>
            </a:r>
            <a:endParaRPr lang="en-KE" dirty="0"/>
          </a:p>
        </p:txBody>
      </p:sp>
      <p:sp>
        <p:nvSpPr>
          <p:cNvPr id="4" name="Slide Number Placeholder 3">
            <a:extLst>
              <a:ext uri="{FF2B5EF4-FFF2-40B4-BE49-F238E27FC236}">
                <a16:creationId xmlns:a16="http://schemas.microsoft.com/office/drawing/2014/main" id="{EF4273AE-A821-434E-A2EE-B5BE7523DAAD}"/>
              </a:ext>
            </a:extLst>
          </p:cNvPr>
          <p:cNvSpPr>
            <a:spLocks noGrp="1"/>
          </p:cNvSpPr>
          <p:nvPr>
            <p:ph type="sldNum" sz="quarter" idx="12"/>
          </p:nvPr>
        </p:nvSpPr>
        <p:spPr/>
        <p:txBody>
          <a:bodyPr/>
          <a:lstStyle/>
          <a:p>
            <a:pPr>
              <a:defRPr/>
            </a:pPr>
            <a:fld id="{9DA66794-92C2-485E-AFC6-0286D855049E}" type="slidenum">
              <a:rPr lang="en-US" altLang="en-US" smtClean="0">
                <a:solidFill>
                  <a:srgbClr val="FFCC00"/>
                </a:solidFill>
              </a:rPr>
              <a:pPr>
                <a:defRPr/>
              </a:pPr>
              <a:t>35</a:t>
            </a:fld>
            <a:endParaRPr lang="en-US" altLang="en-US">
              <a:solidFill>
                <a:srgbClr val="FFCC00"/>
              </a:solidFill>
            </a:endParaRPr>
          </a:p>
        </p:txBody>
      </p:sp>
    </p:spTree>
    <p:extLst>
      <p:ext uri="{BB962C8B-B14F-4D97-AF65-F5344CB8AC3E}">
        <p14:creationId xmlns:p14="http://schemas.microsoft.com/office/powerpoint/2010/main" val="453188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53EE-6839-4551-921E-83B6983EA435}"/>
              </a:ext>
            </a:extLst>
          </p:cNvPr>
          <p:cNvSpPr>
            <a:spLocks noGrp="1"/>
          </p:cNvSpPr>
          <p:nvPr>
            <p:ph type="title"/>
          </p:nvPr>
        </p:nvSpPr>
        <p:spPr>
          <a:xfrm>
            <a:off x="914400" y="152401"/>
            <a:ext cx="10363200" cy="895645"/>
          </a:xfrm>
        </p:spPr>
        <p:txBody>
          <a:bodyPr/>
          <a:lstStyle/>
          <a:p>
            <a:r>
              <a:rPr lang="en-GB" dirty="0">
                <a:latin typeface="Arial Black" panose="020B0A04020102020204" pitchFamily="34" charset="0"/>
              </a:rPr>
              <a:t>    </a:t>
            </a:r>
            <a:r>
              <a:rPr lang="en-GB" dirty="0">
                <a:solidFill>
                  <a:srgbClr val="FF0000"/>
                </a:solidFill>
                <a:latin typeface="Arial Black" panose="020B0A04020102020204" pitchFamily="34" charset="0"/>
              </a:rPr>
              <a:t>Situation as at now</a:t>
            </a:r>
            <a:endParaRPr lang="en-KE"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75374A8-2776-469E-BC4D-767C38BA7BC4}"/>
              </a:ext>
            </a:extLst>
          </p:cNvPr>
          <p:cNvSpPr>
            <a:spLocks noGrp="1"/>
          </p:cNvSpPr>
          <p:nvPr>
            <p:ph idx="1"/>
          </p:nvPr>
        </p:nvSpPr>
        <p:spPr>
          <a:xfrm>
            <a:off x="293077" y="1248510"/>
            <a:ext cx="11605846" cy="5256626"/>
          </a:xfrm>
        </p:spPr>
        <p:txBody>
          <a:bodyPr/>
          <a:lstStyle/>
          <a:p>
            <a:pPr algn="just"/>
            <a:r>
              <a:rPr lang="en-GB" dirty="0">
                <a:latin typeface="Arial Black" panose="020B0A04020102020204" pitchFamily="34" charset="0"/>
              </a:rPr>
              <a:t>In October 2020, COVID 19 cases started increase again. This could be attributed to citizens assumption that COVID 19 in Kenya is eliminated.</a:t>
            </a:r>
          </a:p>
          <a:p>
            <a:pPr algn="just"/>
            <a:endParaRPr lang="en-GB" sz="1200" dirty="0">
              <a:latin typeface="Arial Black" panose="020B0A04020102020204" pitchFamily="34" charset="0"/>
            </a:endParaRPr>
          </a:p>
          <a:p>
            <a:pPr algn="just"/>
            <a:r>
              <a:rPr lang="en-GB" dirty="0">
                <a:latin typeface="Arial Black" panose="020B0A04020102020204" pitchFamily="34" charset="0"/>
              </a:rPr>
              <a:t>Secondly, the focal HCW may have relaxed (concentrate on other healthcare services) in their community supervision and intensified reminder to people to keep safe</a:t>
            </a:r>
          </a:p>
          <a:p>
            <a:pPr algn="just"/>
            <a:endParaRPr lang="en-GB" sz="1200" dirty="0">
              <a:latin typeface="Arial Black" panose="020B0A04020102020204" pitchFamily="34" charset="0"/>
            </a:endParaRPr>
          </a:p>
          <a:p>
            <a:r>
              <a:rPr lang="en-GB" dirty="0"/>
              <a:t> </a:t>
            </a:r>
            <a:r>
              <a:rPr lang="en-GB" dirty="0">
                <a:latin typeface="Arial Black" panose="020B0A04020102020204" pitchFamily="34" charset="0"/>
              </a:rPr>
              <a:t>The HCW have been very important, quite supportive and best lieutenants in implementation of HBIC, the moment they got back to their health facilities for other services the CHVs could not </a:t>
            </a:r>
            <a:r>
              <a:rPr lang="en-GB" dirty="0" err="1">
                <a:latin typeface="Arial Black" panose="020B0A04020102020204" pitchFamily="34" charset="0"/>
              </a:rPr>
              <a:t>hundle</a:t>
            </a:r>
            <a:r>
              <a:rPr lang="en-GB" dirty="0">
                <a:latin typeface="Arial Black" panose="020B0A04020102020204" pitchFamily="34" charset="0"/>
              </a:rPr>
              <a:t> the situation thus the October surge</a:t>
            </a:r>
            <a:endParaRPr lang="en-KE" dirty="0">
              <a:latin typeface="Arial Black" panose="020B0A04020102020204" pitchFamily="34" charset="0"/>
            </a:endParaRPr>
          </a:p>
        </p:txBody>
      </p:sp>
      <p:sp>
        <p:nvSpPr>
          <p:cNvPr id="4" name="Slide Number Placeholder 3">
            <a:extLst>
              <a:ext uri="{FF2B5EF4-FFF2-40B4-BE49-F238E27FC236}">
                <a16:creationId xmlns:a16="http://schemas.microsoft.com/office/drawing/2014/main" id="{EF4273AE-A821-434E-A2EE-B5BE7523DAAD}"/>
              </a:ext>
            </a:extLst>
          </p:cNvPr>
          <p:cNvSpPr>
            <a:spLocks noGrp="1"/>
          </p:cNvSpPr>
          <p:nvPr>
            <p:ph type="sldNum" sz="quarter" idx="12"/>
          </p:nvPr>
        </p:nvSpPr>
        <p:spPr/>
        <p:txBody>
          <a:bodyPr/>
          <a:lstStyle/>
          <a:p>
            <a:pPr>
              <a:defRPr/>
            </a:pPr>
            <a:fld id="{9DA66794-92C2-485E-AFC6-0286D855049E}" type="slidenum">
              <a:rPr lang="en-US" altLang="en-US" smtClean="0">
                <a:solidFill>
                  <a:srgbClr val="FFCC00"/>
                </a:solidFill>
              </a:rPr>
              <a:pPr>
                <a:defRPr/>
              </a:pPr>
              <a:t>36</a:t>
            </a:fld>
            <a:endParaRPr lang="en-US" altLang="en-US">
              <a:solidFill>
                <a:srgbClr val="FFCC00"/>
              </a:solidFill>
            </a:endParaRPr>
          </a:p>
        </p:txBody>
      </p:sp>
    </p:spTree>
    <p:extLst>
      <p:ext uri="{BB962C8B-B14F-4D97-AF65-F5344CB8AC3E}">
        <p14:creationId xmlns:p14="http://schemas.microsoft.com/office/powerpoint/2010/main" val="2189957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13D73D3-D598-4BFC-8DA4-458C38DE91FD}"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24579" name="Rectangle 2"/>
          <p:cNvSpPr>
            <a:spLocks noGrp="1" noChangeArrowheads="1"/>
          </p:cNvSpPr>
          <p:nvPr>
            <p:ph type="title"/>
          </p:nvPr>
        </p:nvSpPr>
        <p:spPr>
          <a:xfrm>
            <a:off x="389744" y="1"/>
            <a:ext cx="9687706" cy="836613"/>
          </a:xfrm>
        </p:spPr>
        <p:txBody>
          <a:bodyPr/>
          <a:lstStyle/>
          <a:p>
            <a:pPr eaLnBrk="1" hangingPunct="1"/>
            <a:r>
              <a:rPr lang="en-US" altLang="en-US" sz="4000" dirty="0">
                <a:solidFill>
                  <a:srgbClr val="FF0000"/>
                </a:solidFill>
                <a:latin typeface="Arial Black" panose="020B0A04020102020204" pitchFamily="34" charset="0"/>
              </a:rPr>
              <a:t>Way forward</a:t>
            </a:r>
          </a:p>
        </p:txBody>
      </p:sp>
      <p:sp>
        <p:nvSpPr>
          <p:cNvPr id="24580" name="Rectangle 3"/>
          <p:cNvSpPr>
            <a:spLocks noGrp="1" noChangeArrowheads="1"/>
          </p:cNvSpPr>
          <p:nvPr>
            <p:ph type="body" idx="1"/>
          </p:nvPr>
        </p:nvSpPr>
        <p:spPr>
          <a:xfrm>
            <a:off x="215030" y="940087"/>
            <a:ext cx="11761939" cy="5598825"/>
          </a:xfrm>
        </p:spPr>
        <p:txBody>
          <a:bodyPr/>
          <a:lstStyle/>
          <a:p>
            <a:pPr algn="just" eaLnBrk="1" hangingPunct="1"/>
            <a:r>
              <a:rPr lang="en-US" altLang="en-US" dirty="0">
                <a:latin typeface="Arial Black" panose="020B0A04020102020204" pitchFamily="34" charset="0"/>
              </a:rPr>
              <a:t>Intensify HCW supervision in the community. In this process, </a:t>
            </a:r>
            <a:endParaRPr lang="en-US" altLang="en-US" sz="1000" dirty="0">
              <a:latin typeface="Arial Black" panose="020B0A04020102020204" pitchFamily="34" charset="0"/>
            </a:endParaRPr>
          </a:p>
          <a:p>
            <a:pPr algn="just" eaLnBrk="1" hangingPunct="1"/>
            <a:r>
              <a:rPr lang="en-US" altLang="en-US" dirty="0">
                <a:latin typeface="Arial Black" panose="020B0A04020102020204" pitchFamily="34" charset="0"/>
              </a:rPr>
              <a:t>Train all caregivers on the protocols through the existing local administrative structures (CHVs, Estate management committees and the </a:t>
            </a:r>
            <a:r>
              <a:rPr lang="en-US" altLang="en-US" dirty="0" err="1">
                <a:latin typeface="Arial Black" panose="020B0A04020102020204" pitchFamily="34" charset="0"/>
              </a:rPr>
              <a:t>Nyumba</a:t>
            </a:r>
            <a:r>
              <a:rPr lang="en-US" altLang="en-US" dirty="0">
                <a:latin typeface="Arial Black" panose="020B0A04020102020204" pitchFamily="34" charset="0"/>
              </a:rPr>
              <a:t> </a:t>
            </a:r>
            <a:r>
              <a:rPr lang="en-US" altLang="en-US" dirty="0" err="1">
                <a:latin typeface="Arial Black" panose="020B0A04020102020204" pitchFamily="34" charset="0"/>
              </a:rPr>
              <a:t>Kumi</a:t>
            </a:r>
            <a:r>
              <a:rPr lang="en-US" altLang="en-US" dirty="0">
                <a:latin typeface="Arial Black" panose="020B0A04020102020204" pitchFamily="34" charset="0"/>
              </a:rPr>
              <a:t> </a:t>
            </a:r>
            <a:r>
              <a:rPr lang="en-US" altLang="en-US" dirty="0" err="1">
                <a:latin typeface="Arial Black" panose="020B0A04020102020204" pitchFamily="34" charset="0"/>
              </a:rPr>
              <a:t>intiative</a:t>
            </a:r>
            <a:r>
              <a:rPr lang="en-US" altLang="en-US" dirty="0">
                <a:latin typeface="Arial Black" panose="020B0A04020102020204" pitchFamily="34" charset="0"/>
              </a:rPr>
              <a:t>).</a:t>
            </a:r>
          </a:p>
          <a:p>
            <a:pPr algn="just" eaLnBrk="1" hangingPunct="1"/>
            <a:endParaRPr lang="en-US" altLang="en-US" sz="1000" dirty="0">
              <a:latin typeface="Arial Black" panose="020B0A04020102020204" pitchFamily="34" charset="0"/>
            </a:endParaRPr>
          </a:p>
          <a:p>
            <a:pPr algn="just" eaLnBrk="1" hangingPunct="1"/>
            <a:r>
              <a:rPr lang="en-US" altLang="en-US" dirty="0">
                <a:latin typeface="Arial Black" panose="020B0A04020102020204" pitchFamily="34" charset="0"/>
              </a:rPr>
              <a:t>Ensure all caregivers are educated and are providing services accordingly </a:t>
            </a:r>
          </a:p>
          <a:p>
            <a:pPr algn="just" eaLnBrk="1" hangingPunct="1"/>
            <a:r>
              <a:rPr lang="en-US" altLang="en-US" dirty="0">
                <a:latin typeface="Arial Black" panose="020B0A04020102020204" pitchFamily="34" charset="0"/>
              </a:rPr>
              <a:t>Provide PPEs to the caregivers and remind them to follow all the protocols as provided by MOH</a:t>
            </a:r>
          </a:p>
          <a:p>
            <a:pPr algn="just" eaLnBrk="1" hangingPunct="1"/>
            <a:r>
              <a:rPr lang="en-US" altLang="en-US" dirty="0">
                <a:latin typeface="Arial Black" panose="020B0A04020102020204" pitchFamily="34" charset="0"/>
              </a:rPr>
              <a:t>Counties should adhere to the HBIC protocols in order to support the families appropriately  </a:t>
            </a:r>
          </a:p>
          <a:p>
            <a:pPr algn="just" eaLnBrk="1" hangingPunct="1"/>
            <a:endParaRPr lang="en-US" altLang="en-US" sz="1000" dirty="0">
              <a:latin typeface="Arial Black" panose="020B0A04020102020204" pitchFamily="34" charset="0"/>
            </a:endParaRPr>
          </a:p>
          <a:p>
            <a:pPr algn="just" eaLnBrk="1" hangingPunct="1"/>
            <a:r>
              <a:rPr lang="en-US" altLang="en-US" dirty="0">
                <a:latin typeface="Arial Black" panose="020B0A04020102020204" pitchFamily="34" charset="0"/>
              </a:rPr>
              <a:t>Facilitate health promotion amid COVID 19</a:t>
            </a:r>
          </a:p>
        </p:txBody>
      </p:sp>
    </p:spTree>
    <p:extLst>
      <p:ext uri="{BB962C8B-B14F-4D97-AF65-F5344CB8AC3E}">
        <p14:creationId xmlns:p14="http://schemas.microsoft.com/office/powerpoint/2010/main" val="1997099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944AB68-C57E-4C2E-AB5A-1D04DEEE94F3}" type="slidenum">
              <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US" altLang="en-US" sz="1400" b="0" i="0" u="none" strike="noStrike" kern="1200" cap="none" spc="0" normalizeH="0" baseline="0" noProof="0">
              <a:ln>
                <a:noFill/>
              </a:ln>
              <a:solidFill>
                <a:srgbClr val="FFCC00"/>
              </a:solidFill>
              <a:effectLst/>
              <a:uLnTx/>
              <a:uFillTx/>
              <a:latin typeface="Arial Black" panose="020B0A04020102020204" pitchFamily="34" charset="0"/>
              <a:ea typeface="+mn-ea"/>
              <a:cs typeface="+mn-cs"/>
            </a:endParaRPr>
          </a:p>
        </p:txBody>
      </p:sp>
      <p:sp>
        <p:nvSpPr>
          <p:cNvPr id="28675" name="Text Box 4"/>
          <p:cNvSpPr txBox="1">
            <a:spLocks noChangeArrowheads="1"/>
          </p:cNvSpPr>
          <p:nvPr/>
        </p:nvSpPr>
        <p:spPr bwMode="auto">
          <a:xfrm>
            <a:off x="1524000" y="68580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8000" b="0" i="0" u="none" strike="noStrike" kern="1200" cap="none" spc="0" normalizeH="0" baseline="0" noProof="0" dirty="0">
                <a:ln>
                  <a:noFill/>
                </a:ln>
                <a:solidFill>
                  <a:srgbClr val="FFCC00"/>
                </a:solidFill>
                <a:effectLst/>
                <a:uLnTx/>
                <a:uFillTx/>
                <a:latin typeface="Arial Black" panose="020B0A04020102020204" pitchFamily="34" charset="0"/>
                <a:ea typeface="+mn-ea"/>
                <a:cs typeface="Arial" panose="020B0604020202020204" pitchFamily="34" charset="0"/>
              </a:rPr>
              <a:t>        </a:t>
            </a:r>
            <a:r>
              <a:rPr kumimoji="0" lang="en-US" altLang="en-US"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END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ASANTE SANA!</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Thank you!!</a:t>
            </a:r>
            <a:endParaRPr kumimoji="0" lang="en-GB" altLang="en-US" sz="8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301480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5400" dirty="0">
                <a:solidFill>
                  <a:srgbClr val="FF0000"/>
                </a:solidFill>
                <a:latin typeface="Arial Black" panose="020B0A04020102020204" pitchFamily="34" charset="0"/>
              </a:rPr>
              <a:t>Introduction</a:t>
            </a:r>
            <a:r>
              <a:rPr lang="en-US" dirty="0"/>
              <a:t> </a:t>
            </a:r>
          </a:p>
        </p:txBody>
      </p:sp>
      <p:sp>
        <p:nvSpPr>
          <p:cNvPr id="3" name="Subtitle 2"/>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B9DC6-D356-48C0-A965-466B0EEA442A}"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72796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2" y="112735"/>
            <a:ext cx="11189918" cy="989556"/>
          </a:xfrm>
        </p:spPr>
        <p:txBody>
          <a:bodyPr/>
          <a:lstStyle/>
          <a:p>
            <a:r>
              <a:rPr lang="en-US" dirty="0">
                <a:solidFill>
                  <a:srgbClr val="FF0000"/>
                </a:solidFill>
                <a:latin typeface="Arial Black" panose="020B0A04020102020204" pitchFamily="34" charset="0"/>
              </a:rPr>
              <a:t>        Introduction</a:t>
            </a:r>
          </a:p>
        </p:txBody>
      </p:sp>
      <p:sp>
        <p:nvSpPr>
          <p:cNvPr id="3" name="Content Placeholder 2"/>
          <p:cNvSpPr>
            <a:spLocks noGrp="1"/>
          </p:cNvSpPr>
          <p:nvPr>
            <p:ph idx="1"/>
          </p:nvPr>
        </p:nvSpPr>
        <p:spPr>
          <a:xfrm>
            <a:off x="87682" y="1327759"/>
            <a:ext cx="11887200" cy="5248405"/>
          </a:xfrm>
        </p:spPr>
        <p:txBody>
          <a:bodyPr/>
          <a:lstStyle/>
          <a:p>
            <a:pPr algn="just"/>
            <a:r>
              <a:rPr lang="en-US" sz="3200" dirty="0">
                <a:latin typeface="Arial Black" panose="020B0A04020102020204" pitchFamily="34" charset="0"/>
              </a:rPr>
              <a:t>HBIC for COVID 19 Patients is a totally new practice for every country in the world, just like the disease itself</a:t>
            </a:r>
          </a:p>
          <a:p>
            <a:pPr algn="just"/>
            <a:endParaRPr lang="en-US" sz="3200" dirty="0">
              <a:latin typeface="Arial Black" panose="020B0A04020102020204" pitchFamily="34" charset="0"/>
            </a:endParaRPr>
          </a:p>
          <a:p>
            <a:pPr algn="just"/>
            <a:endParaRPr lang="en-US" sz="3200" dirty="0">
              <a:latin typeface="Arial Black" panose="020B0A04020102020204" pitchFamily="34" charset="0"/>
            </a:endParaRPr>
          </a:p>
          <a:p>
            <a:pPr algn="just"/>
            <a:r>
              <a:rPr lang="en-US" sz="3200" dirty="0">
                <a:latin typeface="Arial Black" panose="020B0A04020102020204" pitchFamily="34" charset="0"/>
              </a:rPr>
              <a:t>Despite, WHO developing guidelines for HBC for COVID 19 patients to be customized by countries, implementation has been  “a tall order” amid the fastest and high level of spread.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66794-92C2-485E-AFC6-0286D855049E}"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58253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4800" dirty="0">
                <a:solidFill>
                  <a:srgbClr val="FF0000"/>
                </a:solidFill>
                <a:latin typeface="Arial Black" panose="020B0A04020102020204" pitchFamily="34" charset="0"/>
              </a:rPr>
              <a:t>Background and Rationale </a:t>
            </a:r>
          </a:p>
        </p:txBody>
      </p:sp>
      <p:sp>
        <p:nvSpPr>
          <p:cNvPr id="3" name="Subtitle 2"/>
          <p:cNvSpPr>
            <a:spLocks noGrp="1"/>
          </p:cNvSpPr>
          <p:nvPr>
            <p:ph type="subTitle"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60285-8672-4A99-B9A4-DCA9E7407B98}" type="slidenum">
              <a:rPr kumimoji="0" lang="en-US" altLang="en-US" sz="1400" b="0" i="0" u="none" strike="noStrike" kern="1200" cap="none" spc="0" normalizeH="0" baseline="0" noProof="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273916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
            <a:ext cx="10363200" cy="939452"/>
          </a:xfrm>
        </p:spPr>
        <p:txBody>
          <a:bodyPr/>
          <a:lstStyle/>
          <a:p>
            <a:r>
              <a:rPr lang="en-US" dirty="0">
                <a:solidFill>
                  <a:srgbClr val="FF0000"/>
                </a:solidFill>
                <a:latin typeface="Arial Black" panose="020B0A04020102020204" pitchFamily="34" charset="0"/>
              </a:rPr>
              <a:t>  Background</a:t>
            </a:r>
          </a:p>
        </p:txBody>
      </p:sp>
      <p:sp>
        <p:nvSpPr>
          <p:cNvPr id="3" name="Content Placeholder 2"/>
          <p:cNvSpPr>
            <a:spLocks noGrp="1"/>
          </p:cNvSpPr>
          <p:nvPr>
            <p:ph idx="1"/>
          </p:nvPr>
        </p:nvSpPr>
        <p:spPr>
          <a:xfrm>
            <a:off x="187891" y="1127342"/>
            <a:ext cx="11812044" cy="5578258"/>
          </a:xfrm>
        </p:spPr>
        <p:txBody>
          <a:bodyPr/>
          <a:lstStyle/>
          <a:p>
            <a:pPr algn="just"/>
            <a:r>
              <a:rPr lang="en-US" sz="2400" dirty="0">
                <a:latin typeface="Arial Black" panose="020B0A04020102020204" pitchFamily="34" charset="0"/>
              </a:rPr>
              <a:t>Kenya reported its first case of COVID 19 on 13</a:t>
            </a:r>
            <a:r>
              <a:rPr lang="en-US" sz="2400" baseline="30000" dirty="0">
                <a:latin typeface="Arial Black" panose="020B0A04020102020204" pitchFamily="34" charset="0"/>
              </a:rPr>
              <a:t>th</a:t>
            </a:r>
            <a:r>
              <a:rPr lang="en-US" sz="2400" dirty="0">
                <a:latin typeface="Arial Black" panose="020B0A04020102020204" pitchFamily="34" charset="0"/>
              </a:rPr>
              <a:t> March 2020.</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On 14</a:t>
            </a:r>
            <a:r>
              <a:rPr lang="en-US" sz="2400" baseline="30000" dirty="0">
                <a:latin typeface="Arial Black" panose="020B0A04020102020204" pitchFamily="34" charset="0"/>
              </a:rPr>
              <a:t>th</a:t>
            </a:r>
            <a:r>
              <a:rPr lang="en-US" sz="2400" dirty="0">
                <a:latin typeface="Arial Black" panose="020B0A04020102020204" pitchFamily="34" charset="0"/>
              </a:rPr>
              <a:t> June 2020, there were 3,594 laboratory confirmed COVID 19 patients (2469-Male and 1125-Female) and 103 COVID 19 related deaths.</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90% Of the infected patients were cases of local transmission an indication that community transmission was on course in the month of June.</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78% had mild disease or were asymptomatic.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58775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solidFill>
                  <a:srgbClr val="FF0000"/>
                </a:solidFill>
              </a:rPr>
              <a:t>Rationale/Justification</a:t>
            </a:r>
          </a:p>
        </p:txBody>
      </p:sp>
      <p:sp>
        <p:nvSpPr>
          <p:cNvPr id="3" name="Subtitle 2"/>
          <p:cNvSpPr>
            <a:spLocks noGrp="1"/>
          </p:cNvSpPr>
          <p:nvPr>
            <p:ph type="subTitle"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360285-8672-4A99-B9A4-DCA9E7407B98}" type="slidenum">
              <a:rPr kumimoji="0" lang="en-US" altLang="en-US" sz="1400" b="0" i="0" u="none" strike="noStrike" kern="1200" cap="none" spc="0" normalizeH="0" baseline="0" noProof="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421586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603947"/>
          </a:xfrm>
        </p:spPr>
        <p:txBody>
          <a:bodyPr/>
          <a:lstStyle/>
          <a:p>
            <a:r>
              <a:rPr lang="en-US" dirty="0">
                <a:solidFill>
                  <a:srgbClr val="FF0000"/>
                </a:solidFill>
                <a:latin typeface="Arial Black" panose="020B0A04020102020204" pitchFamily="34" charset="0"/>
              </a:rPr>
              <a:t>  Rationale</a:t>
            </a:r>
          </a:p>
        </p:txBody>
      </p:sp>
      <p:sp>
        <p:nvSpPr>
          <p:cNvPr id="3" name="Content Placeholder 2"/>
          <p:cNvSpPr>
            <a:spLocks noGrp="1"/>
          </p:cNvSpPr>
          <p:nvPr>
            <p:ph idx="1"/>
          </p:nvPr>
        </p:nvSpPr>
        <p:spPr>
          <a:xfrm>
            <a:off x="449705" y="1753849"/>
            <a:ext cx="11122702" cy="5104151"/>
          </a:xfrm>
        </p:spPr>
        <p:txBody>
          <a:bodyPr/>
          <a:lstStyle/>
          <a:p>
            <a:endParaRPr lang="en-GB" dirty="0"/>
          </a:p>
          <a:p>
            <a:pPr algn="just"/>
            <a:r>
              <a:rPr lang="en-GB" sz="3200" dirty="0">
                <a:latin typeface="Arial Black" panose="020B0A04020102020204" pitchFamily="34" charset="0"/>
              </a:rPr>
              <a:t>Majority of COVID-19 cases are mild and asymptomatic, the high numbers are overwhelming the health system, hampering service provision for other essential services. These two were the main reasons for HBIC besides stigmatization of COVID-19</a:t>
            </a:r>
            <a:endParaRPr lang="en-US" sz="3200" dirty="0">
              <a:latin typeface="Arial Black" panose="020B0A04020102020204" pitchFamily="34" charset="0"/>
            </a:endParaRP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88D7A-87FB-4804-8D2D-3A0597E4ABE0}" type="slidenum">
              <a:rPr kumimoji="0" lang="en-US" altLang="en-US" sz="1400" b="0" i="0" u="none" strike="noStrike" kern="1200" cap="none" spc="0" normalizeH="0" baseline="0" noProof="0" smtClean="0">
                <a:ln>
                  <a:noFill/>
                </a:ln>
                <a:solidFill>
                  <a:srgbClr val="FFCC00"/>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a:ln>
                <a:noFill/>
              </a:ln>
              <a:solidFill>
                <a:srgbClr val="FFCC00"/>
              </a:solidFill>
              <a:effectLst/>
              <a:uLnTx/>
              <a:uFillTx/>
              <a:latin typeface="Arial Black"/>
              <a:ea typeface="+mn-ea"/>
              <a:cs typeface="+mn-cs"/>
            </a:endParaRPr>
          </a:p>
        </p:txBody>
      </p:sp>
    </p:spTree>
    <p:extLst>
      <p:ext uri="{BB962C8B-B14F-4D97-AF65-F5344CB8AC3E}">
        <p14:creationId xmlns:p14="http://schemas.microsoft.com/office/powerpoint/2010/main" val="24338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scop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ascop Font">
      <a:majorFont>
        <a:latin typeface="Adobe Jenson Pro"/>
        <a:ea typeface=""/>
        <a:cs typeface=""/>
      </a:majorFont>
      <a:minorFont>
        <a:latin typeface="Adobe Garamon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scop theme" id="{519D3183-946D-43FE-BADD-D18C5D5CF503}" vid="{4F49FA44-4880-4AEE-ABE7-8933F4122BA5}"/>
    </a:ext>
  </a:extLst>
</a:theme>
</file>

<file path=docProps/app.xml><?xml version="1.0" encoding="utf-8"?>
<Properties xmlns="http://schemas.openxmlformats.org/officeDocument/2006/extended-properties" xmlns:vt="http://schemas.openxmlformats.org/officeDocument/2006/docPropsVTypes">
  <TotalTime>54</TotalTime>
  <Words>1464</Words>
  <Application>Microsoft Office PowerPoint</Application>
  <PresentationFormat>Widescreen</PresentationFormat>
  <Paragraphs>208</Paragraphs>
  <Slides>38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Adobe Garamond Pro</vt:lpstr>
      <vt:lpstr>Adobe Jenson Pro</vt:lpstr>
      <vt:lpstr>Arial</vt:lpstr>
      <vt:lpstr>Arial Black</vt:lpstr>
      <vt:lpstr>Arial Narrow</vt:lpstr>
      <vt:lpstr>Calibri</vt:lpstr>
      <vt:lpstr>Calibri Light</vt:lpstr>
      <vt:lpstr>Corbel</vt:lpstr>
      <vt:lpstr>Segoe UI</vt:lpstr>
      <vt:lpstr>Wingdings</vt:lpstr>
      <vt:lpstr>Office Theme</vt:lpstr>
      <vt:lpstr>Nascop theme</vt:lpstr>
      <vt:lpstr>   Home Based Isolation and Care Implementation Mechanism In Kenya  Dr. Judith Awinja,  Head/Home Based Isolation and Care Programme   December, 2020</vt:lpstr>
      <vt:lpstr>    Objectives </vt:lpstr>
      <vt:lpstr>      Outline</vt:lpstr>
      <vt:lpstr>Introduction </vt:lpstr>
      <vt:lpstr>        Introduction</vt:lpstr>
      <vt:lpstr>Background and Rationale </vt:lpstr>
      <vt:lpstr>  Background</vt:lpstr>
      <vt:lpstr>Rationale/Justification</vt:lpstr>
      <vt:lpstr>  Rationale</vt:lpstr>
      <vt:lpstr>Successful adoption of HBIC </vt:lpstr>
      <vt:lpstr>    Successful adoption</vt:lpstr>
      <vt:lpstr>   Successful adoption </vt:lpstr>
      <vt:lpstr>Overall Goal &amp; strategic objectives</vt:lpstr>
      <vt:lpstr>Overall goal for HBIC</vt:lpstr>
      <vt:lpstr>Strategic Objectives of HBIC </vt:lpstr>
      <vt:lpstr>Strategic Objectives of HBIC</vt:lpstr>
      <vt:lpstr>   Strategic objective cont…</vt:lpstr>
      <vt:lpstr>Strategic Guiding Principles</vt:lpstr>
      <vt:lpstr>Strategic guide Principles</vt:lpstr>
      <vt:lpstr>Roles and Responsibilities of Caregivers</vt:lpstr>
      <vt:lpstr>General Roles amid COVID 19</vt:lpstr>
      <vt:lpstr>General Responsibilities amid COVID 19</vt:lpstr>
      <vt:lpstr>General Responsibilities amid COVID 19</vt:lpstr>
      <vt:lpstr>Jitenge System Monitoring App</vt:lpstr>
      <vt:lpstr>What  is ‘Jitenge’ – Electronic Alert Response System (EARS) Self-quarantine APP </vt:lpstr>
      <vt:lpstr>PowerPoint Presentation</vt:lpstr>
      <vt:lpstr>How it works!</vt:lpstr>
      <vt:lpstr>Achievements</vt:lpstr>
      <vt:lpstr>    Achievements</vt:lpstr>
      <vt:lpstr>Implementation framework </vt:lpstr>
      <vt:lpstr>Implementation Framework</vt:lpstr>
      <vt:lpstr>   Implementation framework cont…</vt:lpstr>
      <vt:lpstr>Cumulative situation of COVID 19 </vt:lpstr>
      <vt:lpstr>PowerPoint Presentation</vt:lpstr>
      <vt:lpstr>    Advantage of HBIC </vt:lpstr>
      <vt:lpstr>    Situation as at now</vt:lpstr>
      <vt:lpstr>Way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Based Isolation and H  Home Based Isolation and Care Implementation Mechanism In Kenya  Dr. Judith Awinja,  Head HBIC Programme   October, 2020</dc:title>
  <dc:creator>user</dc:creator>
  <cp:lastModifiedBy>DR. AWINJA</cp:lastModifiedBy>
  <cp:revision>10</cp:revision>
  <dcterms:created xsi:type="dcterms:W3CDTF">2020-10-28T09:30:36Z</dcterms:created>
  <dcterms:modified xsi:type="dcterms:W3CDTF">2020-12-10T05:57:47Z</dcterms:modified>
</cp:coreProperties>
</file>