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32" r:id="rId1"/>
  </p:sldMasterIdLst>
  <p:notesMasterIdLst>
    <p:notesMasterId r:id="rId20"/>
  </p:notesMasterIdLst>
  <p:sldIdLst>
    <p:sldId id="256" r:id="rId2"/>
    <p:sldId id="257" r:id="rId3"/>
    <p:sldId id="259" r:id="rId4"/>
    <p:sldId id="269" r:id="rId5"/>
    <p:sldId id="267" r:id="rId6"/>
    <p:sldId id="268" r:id="rId7"/>
    <p:sldId id="258" r:id="rId8"/>
    <p:sldId id="260" r:id="rId9"/>
    <p:sldId id="261" r:id="rId10"/>
    <p:sldId id="262" r:id="rId11"/>
    <p:sldId id="272" r:id="rId12"/>
    <p:sldId id="265" r:id="rId13"/>
    <p:sldId id="263" r:id="rId14"/>
    <p:sldId id="266" r:id="rId15"/>
    <p:sldId id="264" r:id="rId16"/>
    <p:sldId id="270" r:id="rId17"/>
    <p:sldId id="273" r:id="rId18"/>
    <p:sldId id="271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24"/>
  </p:normalViewPr>
  <p:slideViewPr>
    <p:cSldViewPr snapToGrid="0" snapToObjects="1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AFC37C-1CA9-B042-9A5D-9C327DD0D0F9}" type="datetimeFigureOut">
              <a:rPr lang="en-KE" smtClean="0"/>
              <a:t>10/12/2020</a:t>
            </a:fld>
            <a:endParaRPr lang="en-K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K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44B03D-C7D0-0647-BC74-DB2AABCA064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568123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68C5B-939F-AE49-A10B-3E63E2FF6AD2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54953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21DC-8D6E-7B4C-9E36-E45DD373C784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4274872268"/>
      </p:ext>
    </p:extLst>
  </p:cSld>
  <p:clrMapOvr>
    <a:masterClrMapping/>
  </p:clrMapOvr>
  <p:hf sldNum="0"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21DC-8D6E-7B4C-9E36-E45DD373C784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0382775"/>
      </p:ext>
    </p:extLst>
  </p:cSld>
  <p:clrMapOvr>
    <a:masterClrMapping/>
  </p:clrMapOvr>
  <p:hf sldNum="0"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21DC-8D6E-7B4C-9E36-E45DD373C784}" type="datetime1">
              <a:rPr lang="en-US" smtClean="0"/>
              <a:t>12/10/2020</a:t>
            </a:fld>
            <a:endParaRPr lang="en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945493166"/>
      </p:ext>
    </p:extLst>
  </p:cSld>
  <p:clrMapOvr>
    <a:masterClrMapping/>
  </p:clrMapOvr>
  <p:hf sldNum="0"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21DC-8D6E-7B4C-9E36-E45DD373C784}" type="datetime1">
              <a:rPr lang="en-US" smtClean="0"/>
              <a:t>12/10/2020</a:t>
            </a:fld>
            <a:endParaRPr lang="en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4163760"/>
      </p:ext>
    </p:extLst>
  </p:cSld>
  <p:clrMapOvr>
    <a:masterClrMapping/>
  </p:clrMapOvr>
  <p:hf sldNum="0"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8D21DC-8D6E-7B4C-9E36-E45DD373C784}" type="datetime1">
              <a:rPr lang="en-US" smtClean="0"/>
              <a:t>12/10/2020</a:t>
            </a:fld>
            <a:endParaRPr lang="en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856429127"/>
      </p:ext>
    </p:extLst>
  </p:cSld>
  <p:clrMapOvr>
    <a:masterClrMapping/>
  </p:clrMapOvr>
  <p:hf sldNum="0"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46846-0373-6F4B-9424-F9D1655EE22F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413409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F8785-9B2B-704F-879C-17F1FB3E6992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67292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672F-9348-C140-89D0-3D0FE65EA147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44438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4B25F-2972-EF40-9FA1-5803EB0A4506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901148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8EA0BA-736F-F34D-BDF9-8392941A8402}" type="datetime1">
              <a:rPr lang="en-US" smtClean="0"/>
              <a:t>12/10/2020</a:t>
            </a:fld>
            <a:endParaRPr lang="en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312407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F6AEB-EA41-CE47-BED7-1A79F67AA118}" type="datetime1">
              <a:rPr lang="en-US" smtClean="0"/>
              <a:t>12/10/2020</a:t>
            </a:fld>
            <a:endParaRPr lang="en-K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81873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BCBAC-F45B-8F44-A315-605497D37F08}" type="datetime1">
              <a:rPr lang="en-US" smtClean="0"/>
              <a:t>12/10/2020</a:t>
            </a:fld>
            <a:endParaRPr lang="en-K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96130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365DE-2AB9-2948-A5A9-3C86141FAF5E}" type="datetime1">
              <a:rPr lang="en-US" smtClean="0"/>
              <a:t>12/10/2020</a:t>
            </a:fld>
            <a:endParaRPr lang="en-K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526020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296DC-1378-074D-8131-E68088436A36}" type="datetime1">
              <a:rPr lang="en-US" smtClean="0"/>
              <a:t>12/10/2020</a:t>
            </a:fld>
            <a:endParaRPr lang="en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7898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E2A41-0F25-384E-BAD5-53913BA57E61}" type="datetime1">
              <a:rPr lang="en-US" smtClean="0"/>
              <a:t>12/10/2020</a:t>
            </a:fld>
            <a:endParaRPr lang="en-K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785656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D21DC-8D6E-7B4C-9E36-E45DD373C784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A675DAB-0895-0B42-B436-BFBFE9112F2F}" type="slidenum">
              <a:rPr lang="en-KE" smtClean="0"/>
              <a:t>‹#›</a:t>
            </a:fld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85499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  <p:sldLayoutId id="2147483844" r:id="rId12"/>
    <p:sldLayoutId id="2147483845" r:id="rId13"/>
    <p:sldLayoutId id="2147483846" r:id="rId14"/>
    <p:sldLayoutId id="2147483847" r:id="rId15"/>
    <p:sldLayoutId id="2147483848" r:id="rId16"/>
  </p:sldLayoutIdLst>
  <p:hf sldNum="0"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dium.com/edtech-trends/report-vr-enabling-better-health-e5f9037fd0a7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creativecommons.org/licenses/by/3.0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uturism.com/a-tech-startup-is-using-virtual-reality-as-a-weapon-against-cancer/?src=feature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creativecommons.org/licenses/by-nc/3.0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psychlopaedia.org/health/internet-addiction-online-gaming-disorder-rise/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creativecommons.org/licenses/by-nc-nd/3.0/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D47F-E4ED-D641-AA04-EE7C417122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76232"/>
          </a:xfrm>
        </p:spPr>
        <p:txBody>
          <a:bodyPr>
            <a:normAutofit/>
          </a:bodyPr>
          <a:lstStyle/>
          <a:p>
            <a:r>
              <a:rPr lang="en-KE" sz="3200" dirty="0"/>
              <a:t>Role of Virtual reality and Serious Gaming in Healthcare Training:experiences and perceptions of clinical trainers</a:t>
            </a:r>
            <a:r>
              <a:rPr lang="en-KE" sz="3200" dirty="0">
                <a:effectLst/>
              </a:rPr>
              <a:t> </a:t>
            </a:r>
            <a:endParaRPr lang="en-KE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338863-AD0F-3E48-84C0-89BFC755D9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87190" y="2853687"/>
            <a:ext cx="9144000" cy="2881950"/>
          </a:xfrm>
        </p:spPr>
        <p:txBody>
          <a:bodyPr>
            <a:noAutofit/>
          </a:bodyPr>
          <a:lstStyle/>
          <a:p>
            <a:r>
              <a:rPr lang="en-KE" dirty="0"/>
              <a:t>Kivuti-Bitok W.L</a:t>
            </a:r>
            <a:r>
              <a:rPr lang="en-KE" baseline="30000" dirty="0"/>
              <a:t>1*</a:t>
            </a:r>
            <a:r>
              <a:rPr lang="en-KE" dirty="0"/>
              <a:t>, Jebet J,C</a:t>
            </a:r>
            <a:r>
              <a:rPr lang="en-KE" baseline="30000" dirty="0"/>
              <a:t>1</a:t>
            </a:r>
            <a:r>
              <a:rPr lang="en-KE" dirty="0"/>
              <a:t>, Wanja.S,</a:t>
            </a:r>
            <a:r>
              <a:rPr lang="en-KE" baseline="30000" dirty="0"/>
              <a:t>2</a:t>
            </a:r>
            <a:r>
              <a:rPr lang="en-KE" dirty="0"/>
              <a:t> Mutwiri M</a:t>
            </a:r>
            <a:r>
              <a:rPr lang="en-KE" baseline="30000" dirty="0"/>
              <a:t>3</a:t>
            </a:r>
            <a:r>
              <a:rPr lang="en-KE" dirty="0"/>
              <a:t>, Njune I</a:t>
            </a:r>
            <a:r>
              <a:rPr lang="en-KE" baseline="30000" dirty="0"/>
              <a:t>1,4</a:t>
            </a:r>
            <a:r>
              <a:rPr lang="en-KE" dirty="0"/>
              <a:t>.</a:t>
            </a:r>
          </a:p>
          <a:p>
            <a:r>
              <a:rPr lang="en-KE" dirty="0"/>
              <a:t> </a:t>
            </a:r>
          </a:p>
          <a:p>
            <a:pPr lvl="0"/>
            <a:r>
              <a:rPr lang="en-US" dirty="0"/>
              <a:t>School of Nursing Sciences, University of Nairobi, Kenya</a:t>
            </a:r>
            <a:endParaRPr lang="en-KE" dirty="0"/>
          </a:p>
          <a:p>
            <a:pPr lvl="0"/>
            <a:r>
              <a:rPr lang="en-US" dirty="0"/>
              <a:t>School of Health Sciences, St Paul’s University, Limuru Kenya</a:t>
            </a:r>
            <a:endParaRPr lang="en-KE" dirty="0"/>
          </a:p>
          <a:p>
            <a:pPr lvl="0"/>
            <a:r>
              <a:rPr lang="en-US" dirty="0"/>
              <a:t>Mission for Essential Drugs and Supplies (MEDS), Kenya</a:t>
            </a:r>
            <a:endParaRPr lang="en-KE" dirty="0"/>
          </a:p>
          <a:p>
            <a:pPr lvl="0"/>
            <a:r>
              <a:rPr lang="en-US" dirty="0"/>
              <a:t>Faculty of Nursing and Midwifery, Curtin University</a:t>
            </a:r>
            <a:endParaRPr lang="en-KE" dirty="0"/>
          </a:p>
          <a:p>
            <a:r>
              <a:rPr lang="en-KE" dirty="0"/>
              <a:t> 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C688E2-8383-9147-A129-778B55AB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A6F44-EDE9-C640-B31C-2C218012AD94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FD573E-FBB2-9F44-AC2E-27D9581C9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0190230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1C1EF-F7AB-7B41-BA52-E71C2541F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KE" sz="3200" b="1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AEC67-028E-A946-B570-6BDD6685E9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KE" sz="2800" dirty="0"/>
              <a:t>We searched the following electronic databases for relevant literature; PubMed/Medline-Informit +A Education (ProQuest ERIC)-CINHAL-EBSCOhost </a:t>
            </a:r>
          </a:p>
          <a:p>
            <a:r>
              <a:rPr lang="en-KE" sz="2800" dirty="0"/>
              <a:t>using a combination of the selected key words. </a:t>
            </a:r>
          </a:p>
          <a:p>
            <a:r>
              <a:rPr lang="en-KE" sz="2800" dirty="0"/>
              <a:t>a pre-determined inclusion and exclusion criteria</a:t>
            </a:r>
            <a:r>
              <a:rPr lang="en-KE" sz="2800" dirty="0">
                <a:effectLst/>
              </a:rPr>
              <a:t> </a:t>
            </a:r>
          </a:p>
          <a:p>
            <a:pPr marL="0" indent="0">
              <a:buNone/>
            </a:pPr>
            <a:endParaRPr lang="en-K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B24A86-9570-904F-A442-FB1D42E8A3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BAFEB-FF7F-EC4D-B88C-A5645DDED34B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F74D9-0624-7F4E-8832-0027B9A0B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4108457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E97DE-3ED7-9C47-83EE-E73721532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Assessment of study quality</a:t>
            </a:r>
            <a:r>
              <a:rPr lang="en-KE" b="1" dirty="0"/>
              <a:t/>
            </a:r>
            <a:br>
              <a:rPr lang="en-KE" b="1" dirty="0"/>
            </a:b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C1E8C5-904A-E640-8411-6690B1C38F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KE" sz="2800" dirty="0"/>
              <a:t>To assess the quality of the studies Two authors (IN and MM) used the Mixed method appraisal tool(MMAT)since the tool is useful for appraising quantitative, qualitative, and mixed methods studies.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9760F-A417-0548-AA8C-162C6903F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5265A0-EAE7-6143-BDE7-3C49A94D22DA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3CC74-78C9-CD4C-858C-DE802DDEF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9509643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26EA4-2D15-4C43-BDCC-F304E2F33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E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DA11E-76B5-7147-B0FF-81EB84BE3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27018"/>
            <a:ext cx="8915400" cy="4484204"/>
          </a:xfrm>
        </p:spPr>
        <p:txBody>
          <a:bodyPr>
            <a:normAutofit fontScale="92500" lnSpcReduction="10000"/>
          </a:bodyPr>
          <a:lstStyle/>
          <a:p>
            <a:r>
              <a:rPr lang="en-KE" sz="2800" dirty="0"/>
              <a:t>We evaluated 24 studies </a:t>
            </a:r>
          </a:p>
          <a:p>
            <a:r>
              <a:rPr lang="en-KE" sz="2800" dirty="0"/>
              <a:t>14 studies employed virtual reality,</a:t>
            </a:r>
          </a:p>
          <a:p>
            <a:r>
              <a:rPr lang="en-KE" sz="2800" dirty="0"/>
              <a:t> 4 studies used mixed reality while </a:t>
            </a:r>
          </a:p>
          <a:p>
            <a:r>
              <a:rPr lang="en-KE" sz="2800" dirty="0"/>
              <a:t>2 studies used virtual patients in the training of health professionals and postgraduate students. </a:t>
            </a:r>
          </a:p>
          <a:p>
            <a:r>
              <a:rPr lang="en-KE" sz="2800" dirty="0"/>
              <a:t>5 studies used serious gaming technology.</a:t>
            </a:r>
          </a:p>
          <a:p>
            <a:r>
              <a:rPr lang="en-KE" sz="2800" dirty="0"/>
              <a:t> 2 studies combined serious gaming and virtual reality. </a:t>
            </a:r>
          </a:p>
          <a:p>
            <a:r>
              <a:rPr lang="en-KE" sz="2800" dirty="0"/>
              <a:t>Only 9 studies reported on the perceptions of the trainers on VR and or SR</a:t>
            </a:r>
            <a:r>
              <a:rPr lang="en-KE" dirty="0"/>
              <a:t>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80B37-18B2-B143-9946-ED9B6DCA1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6617E-166A-8E4E-9D69-AA99FB1334C2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38527C-0D12-E143-9DA3-4381BD9A8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728324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16C9E-5C39-0C43-BB5F-120CDFA0A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E" dirty="0"/>
              <a:t>STUDY POPULATION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AB827-4539-3A46-96A2-02646695CC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KE" sz="2800" dirty="0"/>
              <a:t>Clinical trainers: Faculty, practitioners and postgraduate students involved in teaching clinical skills in healthcare training facilities.</a:t>
            </a:r>
            <a:r>
              <a:rPr lang="en-KE" sz="2800" dirty="0">
                <a:effectLst/>
              </a:rPr>
              <a:t> </a:t>
            </a:r>
            <a:endParaRPr lang="en-KE" sz="2800" dirty="0"/>
          </a:p>
          <a:p>
            <a:endParaRPr lang="en-KE" sz="2800" dirty="0"/>
          </a:p>
          <a:p>
            <a:r>
              <a:rPr lang="en-KE" sz="2800" dirty="0"/>
              <a:t>analyze how their perspectives may influence their adoption of VR and SG using the Technology Adoption Model (TAM).</a:t>
            </a:r>
          </a:p>
          <a:p>
            <a:pPr marL="0" indent="0">
              <a:buNone/>
            </a:pPr>
            <a:endParaRPr lang="en-K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1A7BE3-2318-F44A-9660-24D7B376E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7699B-68DF-E84E-B068-E47BBE89D9CE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F7FBC-E9BC-3445-ACC5-6A0FACCE9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KE" dirty="0"/>
              <a:t>KPNA 34TH ANNUAL CONFERENCE</a:t>
            </a:r>
          </a:p>
        </p:txBody>
      </p:sp>
    </p:spTree>
    <p:extLst>
      <p:ext uri="{BB962C8B-B14F-4D97-AF65-F5344CB8AC3E}">
        <p14:creationId xmlns:p14="http://schemas.microsoft.com/office/powerpoint/2010/main" val="22135482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>
            <a:extLst>
              <a:ext uri="{FF2B5EF4-FFF2-40B4-BE49-F238E27FC236}">
                <a16:creationId xmlns:a16="http://schemas.microsoft.com/office/drawing/2014/main" id="{2F3CF5A8-3966-D043-84DB-649AC53C63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4468" y="0"/>
            <a:ext cx="10515600" cy="7058722"/>
          </a:xfrm>
          <a:prstGeom prst="rect">
            <a:avLst/>
          </a:prstGeom>
        </p:spPr>
      </p:pic>
      <p:sp>
        <p:nvSpPr>
          <p:cNvPr id="19" name="Date Placeholder 18">
            <a:extLst>
              <a:ext uri="{FF2B5EF4-FFF2-40B4-BE49-F238E27FC236}">
                <a16:creationId xmlns:a16="http://schemas.microsoft.com/office/drawing/2014/main" id="{D3C92A09-AA97-5947-B912-EFF5B5B80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0C2AE-CCDD-7A45-8112-D7FB34B4178D}" type="datetime1">
              <a:rPr lang="en-US" smtClean="0"/>
              <a:t>12/10/2020</a:t>
            </a:fld>
            <a:endParaRPr lang="en-KE"/>
          </a:p>
        </p:txBody>
      </p:sp>
      <p:sp>
        <p:nvSpPr>
          <p:cNvPr id="20" name="Footer Placeholder 19">
            <a:extLst>
              <a:ext uri="{FF2B5EF4-FFF2-40B4-BE49-F238E27FC236}">
                <a16:creationId xmlns:a16="http://schemas.microsoft.com/office/drawing/2014/main" id="{27BDADEA-0D84-A34B-98B7-89D907B9D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98650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9CBF4-A129-4A4F-BE36-0E4C91BA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E" b="1" dirty="0"/>
              <a:t>VR and SG in clinical instruction,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CE147A-9FA0-4549-B4FB-C57CE30B4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KE" sz="2800" dirty="0"/>
              <a:t>the clinical trainers had a positive attitude towards the use of VR and SG in training and perceived the ease of use as favourable</a:t>
            </a:r>
            <a:r>
              <a:rPr lang="en-KE" sz="2800" dirty="0" smtClean="0"/>
              <a:t>.</a:t>
            </a:r>
            <a:endParaRPr lang="en-GB" sz="2800" dirty="0" smtClean="0"/>
          </a:p>
          <a:p>
            <a:r>
              <a:rPr lang="en-KE" sz="2800" dirty="0" smtClean="0"/>
              <a:t> </a:t>
            </a:r>
            <a:r>
              <a:rPr lang="en-KE" sz="2800" dirty="0"/>
              <a:t>Older trainers were however reported to be less likely to adopt VR and SG </a:t>
            </a:r>
            <a:endParaRPr lang="en-GB" sz="2800" dirty="0" smtClean="0"/>
          </a:p>
          <a:p>
            <a:r>
              <a:rPr lang="en-KE" sz="2800" dirty="0" smtClean="0"/>
              <a:t> </a:t>
            </a:r>
            <a:r>
              <a:rPr lang="en-KE" sz="2800" dirty="0"/>
              <a:t>more experienced </a:t>
            </a:r>
            <a:r>
              <a:rPr lang="en-KE" sz="2800" dirty="0" smtClean="0"/>
              <a:t>trainers </a:t>
            </a:r>
            <a:r>
              <a:rPr lang="en-KE" sz="2800" dirty="0"/>
              <a:t>were more likely to benefit from VR and SG.</a:t>
            </a:r>
          </a:p>
          <a:p>
            <a:endParaRPr lang="en-K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7B5133-A80C-EC47-B6B3-1A24B950E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E79F6-6F84-2A42-9F95-73274FAB1F5B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18C07-5F05-1D46-BA1B-CD6093E2B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616358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415A8-C513-304E-BE5E-F6219BF2B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E" dirty="0"/>
              <a:t>NOTE ON VR AND SG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93AFCA-BE63-6A40-BDCE-0A5942048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57745"/>
            <a:ext cx="8915400" cy="5306291"/>
          </a:xfrm>
        </p:spPr>
        <p:txBody>
          <a:bodyPr>
            <a:normAutofit lnSpcReduction="10000"/>
          </a:bodyPr>
          <a:lstStyle/>
          <a:p>
            <a:r>
              <a:rPr lang="en-KE" sz="2800" dirty="0"/>
              <a:t>Cannot entirely replace the clinical instructor but have potential to improve or replace some conventional medical training methods (Pottle 2019; Tang and Yao 2020). </a:t>
            </a:r>
            <a:r>
              <a:rPr lang="en-GB" sz="2800" dirty="0" smtClean="0"/>
              <a:t> </a:t>
            </a:r>
            <a:r>
              <a:rPr lang="en-GB" sz="2800" dirty="0" err="1" smtClean="0"/>
              <a:t>Approx</a:t>
            </a:r>
            <a:r>
              <a:rPr lang="en-GB" sz="2800" dirty="0" smtClean="0"/>
              <a:t> 25% of Clinical placement</a:t>
            </a:r>
            <a:endParaRPr lang="en-KE" sz="2800" dirty="0"/>
          </a:p>
          <a:p>
            <a:r>
              <a:rPr lang="en-KE" sz="2800" dirty="0"/>
              <a:t>The virtual applications must meet quality standards to be integrated into medical education (Pantelidis et al. 2018). </a:t>
            </a:r>
          </a:p>
          <a:p>
            <a:r>
              <a:rPr lang="en-KE" sz="2800" dirty="0"/>
              <a:t>the initial cost of investment cannot be overlooked. Cost-Benefit Analysis of VR and SG in clinical training needs to be considered in the choice of clinical training approaches </a:t>
            </a:r>
          </a:p>
          <a:p>
            <a:endParaRPr lang="en-K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1C62B-8D09-0C4D-AEE8-3C6043846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AD8B7-2BC9-6949-B2D7-06BC68816289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13A4EF-DA38-2A48-8BDA-7770E2048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8008255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86035"/>
          </a:xfrm>
        </p:spPr>
        <p:txBody>
          <a:bodyPr>
            <a:normAutofit/>
          </a:bodyPr>
          <a:lstStyle/>
          <a:p>
            <a:r>
              <a:rPr lang="en-GB" sz="3200" b="1" dirty="0" smtClean="0"/>
              <a:t>ALL GOOD? SAVE HEAVEN?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510145"/>
            <a:ext cx="8915400" cy="4401077"/>
          </a:xfrm>
        </p:spPr>
        <p:txBody>
          <a:bodyPr>
            <a:normAutofit/>
          </a:bodyPr>
          <a:lstStyle/>
          <a:p>
            <a:r>
              <a:rPr lang="en-GB" sz="2800" dirty="0"/>
              <a:t>Users of </a:t>
            </a:r>
            <a:r>
              <a:rPr lang="en-GB" sz="2800" b="1" dirty="0"/>
              <a:t>virtual reality</a:t>
            </a:r>
            <a:r>
              <a:rPr lang="en-GB" sz="2800" dirty="0"/>
              <a:t> </a:t>
            </a:r>
            <a:r>
              <a:rPr lang="en-GB" sz="2800" dirty="0" smtClean="0"/>
              <a:t>challenges </a:t>
            </a:r>
            <a:r>
              <a:rPr lang="en-GB" sz="2800" dirty="0" err="1" smtClean="0"/>
              <a:t>Approx</a:t>
            </a:r>
            <a:r>
              <a:rPr lang="en-GB" sz="2800" dirty="0" smtClean="0"/>
              <a:t> 5%</a:t>
            </a:r>
          </a:p>
          <a:p>
            <a:pPr lvl="1"/>
            <a:r>
              <a:rPr lang="en-GB" sz="2800" dirty="0" smtClean="0"/>
              <a:t>including </a:t>
            </a:r>
            <a:r>
              <a:rPr lang="en-GB" sz="2800" dirty="0"/>
              <a:t>damage to their </a:t>
            </a:r>
            <a:r>
              <a:rPr lang="en-GB" sz="2800" dirty="0" smtClean="0"/>
              <a:t>vision</a:t>
            </a:r>
          </a:p>
          <a:p>
            <a:pPr lvl="1"/>
            <a:r>
              <a:rPr lang="en-GB" sz="2800" dirty="0" smtClean="0"/>
              <a:t>disorientation</a:t>
            </a:r>
            <a:r>
              <a:rPr lang="en-GB" sz="2800" dirty="0"/>
              <a:t>, </a:t>
            </a:r>
            <a:endParaRPr lang="en-GB" sz="2800" dirty="0" smtClean="0"/>
          </a:p>
          <a:p>
            <a:pPr lvl="1"/>
            <a:r>
              <a:rPr lang="en-GB" sz="2800" dirty="0" smtClean="0"/>
              <a:t>seizures</a:t>
            </a:r>
            <a:r>
              <a:rPr lang="en-GB" sz="2800" dirty="0"/>
              <a:t>. </a:t>
            </a:r>
            <a:r>
              <a:rPr lang="en-GB" sz="2800" dirty="0" smtClean="0"/>
              <a:t>. </a:t>
            </a:r>
          </a:p>
          <a:p>
            <a:pPr lvl="1"/>
            <a:r>
              <a:rPr lang="en-GB" sz="2800" dirty="0" smtClean="0"/>
              <a:t>Players </a:t>
            </a:r>
            <a:r>
              <a:rPr lang="en-GB" sz="2800" dirty="0"/>
              <a:t>have suffered from broken bones, torn ligaments, and even electric </a:t>
            </a:r>
            <a:r>
              <a:rPr lang="en-GB" sz="2800" dirty="0" smtClean="0"/>
              <a:t>shocks</a:t>
            </a:r>
            <a:endParaRPr lang="en-US" sz="2800" dirty="0" smtClean="0"/>
          </a:p>
          <a:p>
            <a:pPr marL="457200" lvl="1" indent="0">
              <a:buNone/>
            </a:pPr>
            <a:r>
              <a:rPr lang="en-GB" sz="2800" dirty="0" smtClean="0"/>
              <a:t> 5%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41672F-9348-C140-89D0-3D0FE65EA147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KPNA CONFERENCE 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9654179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04D79-A68A-C545-A3CE-3A81C960B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E" b="1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91982-3A6A-344B-B33A-CF1114033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KE" sz="2800" dirty="0"/>
              <a:t>The question is ‘when’ rather than ‘if’ clinical instructors perceive VR and SG as a vehicle to delivery of medical instruction.</a:t>
            </a:r>
          </a:p>
          <a:p>
            <a:r>
              <a:rPr lang="en-KE" sz="2800" dirty="0"/>
              <a:t> It is hoped that VR and SG can create a lasting positive impact in healthcare training</a:t>
            </a:r>
          </a:p>
          <a:p>
            <a:pPr marL="0" indent="0">
              <a:buNone/>
            </a:pPr>
            <a:r>
              <a:rPr lang="en-KE" dirty="0"/>
              <a:t> </a:t>
            </a:r>
          </a:p>
          <a:p>
            <a:endParaRPr lang="en-K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626F7-B0E9-5149-A984-DCE4A2D6B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B029B-F0F0-4140-8F7F-A7D167FF3ED1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2437D-C93D-2C43-B6CD-EDB96DA27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1175298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2187A-77FF-3944-953B-28A624731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KE" dirty="0"/>
              <a:t>Training Environment Dynamism of Clinical Insturctions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E0E0C-FD92-9341-8F91-D272B5AF0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KE" sz="2800" dirty="0"/>
              <a:t>Corona Virus disease (COVID)-19 pandemic </a:t>
            </a:r>
          </a:p>
          <a:p>
            <a:r>
              <a:rPr lang="en-KE" sz="2800" dirty="0"/>
              <a:t> physical distancing and reduction of the physical human touch in clinical training and service delivery. </a:t>
            </a:r>
          </a:p>
          <a:p>
            <a:r>
              <a:rPr lang="en-KE" sz="2800" dirty="0"/>
              <a:t>the need for innovation and re-engineering of clinical teaching </a:t>
            </a:r>
          </a:p>
          <a:p>
            <a:r>
              <a:rPr lang="en-KE" sz="2800" dirty="0"/>
              <a:t> possible increased adoption of Virtual Reality(VR) and Serious Gaming(SG) as a complimentary training method in a clinical setting.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248FAF-0BAC-9247-A934-9AD7F3BEA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A7E2BF-4925-D44C-9697-09DC3A6BD1F3}" type="datetime1">
              <a:rPr lang="en-US" smtClean="0"/>
              <a:t>12/10/2020</a:t>
            </a:fld>
            <a:endParaRPr lang="en-K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985920-84ED-1448-8E4F-C7DB1344F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444698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FDDE8-E376-014A-826E-28D76136D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59092"/>
          </a:xfrm>
        </p:spPr>
        <p:txBody>
          <a:bodyPr>
            <a:normAutofit/>
          </a:bodyPr>
          <a:lstStyle/>
          <a:p>
            <a:r>
              <a:rPr lang="en-KE" sz="2800" b="1" dirty="0"/>
              <a:t>Virtual Reality</a:t>
            </a:r>
          </a:p>
        </p:txBody>
      </p:sp>
      <p:pic>
        <p:nvPicPr>
          <p:cNvPr id="22" name="Content Placeholder 21">
            <a:extLst>
              <a:ext uri="{FF2B5EF4-FFF2-40B4-BE49-F238E27FC236}">
                <a16:creationId xmlns:a16="http://schemas.microsoft.com/office/drawing/2014/main" id="{A344CBD7-AE27-9947-B2B0-C3659DE5ED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4612645" y="987424"/>
            <a:ext cx="5236480" cy="4385875"/>
          </a:xfr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D09D3CF-EE64-1743-8101-F3A5C82CA9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83112"/>
            <a:ext cx="3932237" cy="4385876"/>
          </a:xfrm>
        </p:spPr>
        <p:txBody>
          <a:bodyPr>
            <a:normAutofit lnSpcReduction="10000"/>
          </a:bodyPr>
          <a:lstStyle/>
          <a:p>
            <a:r>
              <a:rPr lang="en-KE" sz="2800" dirty="0"/>
              <a:t>-utilizes computer technology to block out the real world (Reality) and replace it with a computer-generated ‘virtual ‘reality (Mann et al. 2018). </a:t>
            </a:r>
          </a:p>
          <a:p>
            <a:r>
              <a:rPr lang="en-KE" sz="2800" dirty="0"/>
              <a:t>- immersive,</a:t>
            </a:r>
          </a:p>
          <a:p>
            <a:r>
              <a:rPr lang="en-KE" sz="2800" dirty="0"/>
              <a:t>- highly visual</a:t>
            </a:r>
          </a:p>
          <a:p>
            <a:endParaRPr lang="en-KE" sz="2800" dirty="0"/>
          </a:p>
          <a:p>
            <a:endParaRPr lang="en-KE" dirty="0"/>
          </a:p>
        </p:txBody>
      </p:sp>
      <p:sp>
        <p:nvSpPr>
          <p:cNvPr id="27" name="Date Placeholder 26">
            <a:extLst>
              <a:ext uri="{FF2B5EF4-FFF2-40B4-BE49-F238E27FC236}">
                <a16:creationId xmlns:a16="http://schemas.microsoft.com/office/drawing/2014/main" id="{718B73B9-60A5-9346-AD7D-BBF5965CB4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35EEF-6D70-4C4E-A3EF-397568FC2352}" type="datetime1">
              <a:rPr lang="en-US" smtClean="0"/>
              <a:t>12/10/2020</a:t>
            </a:fld>
            <a:endParaRPr lang="en-KE"/>
          </a:p>
        </p:txBody>
      </p:sp>
      <p:sp>
        <p:nvSpPr>
          <p:cNvPr id="28" name="Footer Placeholder 27">
            <a:extLst>
              <a:ext uri="{FF2B5EF4-FFF2-40B4-BE49-F238E27FC236}">
                <a16:creationId xmlns:a16="http://schemas.microsoft.com/office/drawing/2014/main" id="{31D22006-E058-B143-89D6-FA7B9A88F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KPNA CONFERENCE </a:t>
            </a:r>
            <a:endParaRPr lang="en-KE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88BA907-1AAE-4346-8F35-9307B6BB1153}"/>
              </a:ext>
            </a:extLst>
          </p:cNvPr>
          <p:cNvSpPr txBox="1"/>
          <p:nvPr/>
        </p:nvSpPr>
        <p:spPr>
          <a:xfrm>
            <a:off x="6689451" y="3278188"/>
            <a:ext cx="315967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KE" sz="900">
                <a:hlinkClick r:id="rId3" tooltip="https://medium.com/edtech-trends/report-vr-enabling-better-health-e5f9037fd0a7"/>
              </a:rPr>
              <a:t>This Photo</a:t>
            </a:r>
            <a:r>
              <a:rPr lang="en-KE" sz="900"/>
              <a:t> by Unknown Author is licensed under </a:t>
            </a:r>
            <a:r>
              <a:rPr lang="en-KE" sz="900">
                <a:hlinkClick r:id="rId4" tooltip="https://creativecommons.org/licenses/by/3.0/"/>
              </a:rPr>
              <a:t>CC BY</a:t>
            </a:r>
            <a:endParaRPr lang="en-KE" sz="900"/>
          </a:p>
        </p:txBody>
      </p:sp>
    </p:spTree>
    <p:extLst>
      <p:ext uri="{BB962C8B-B14F-4D97-AF65-F5344CB8AC3E}">
        <p14:creationId xmlns:p14="http://schemas.microsoft.com/office/powerpoint/2010/main" val="3243794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D05FAEE-5756-2A42-8B19-0566DA6F8D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AUGUMENTED REALITY</a:t>
            </a:r>
            <a:endParaRPr lang="en-K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B1F22D-BBB7-8344-9762-3B70B3103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KE" sz="2800" dirty="0"/>
              <a:t>VR  elements can be added into a real-world resulting </a:t>
            </a:r>
          </a:p>
          <a:p>
            <a:pPr marL="0" indent="0">
              <a:buNone/>
            </a:pPr>
            <a:r>
              <a:rPr lang="en-KE" sz="2800" dirty="0"/>
              <a:t>to Augmented Reality (AR) 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0B359A-1C75-DA48-AF81-3804822FC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1FF1C-703E-6946-B28E-5E1773E7E9D8}" type="datetime1">
              <a:rPr lang="en-US" smtClean="0"/>
              <a:t>12/10/2020</a:t>
            </a:fld>
            <a:endParaRPr lang="en-K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5A83A2-AE9E-7140-9FC4-8D7B1ED5E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838745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32B0E-4809-1D45-AE74-CEEA9B806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702527"/>
          </a:xfrm>
        </p:spPr>
        <p:txBody>
          <a:bodyPr/>
          <a:lstStyle/>
          <a:p>
            <a:r>
              <a:rPr lang="en-KE" dirty="0"/>
              <a:t>VR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75F3310-134E-3348-B553-C3E5052BE5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642517" y="1885982"/>
            <a:ext cx="4353008" cy="2642839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F05863-A993-AE41-AD38-16DCFD7CDB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159727"/>
            <a:ext cx="4802729" cy="4549697"/>
          </a:xfrm>
        </p:spPr>
        <p:txBody>
          <a:bodyPr>
            <a:noAutofit/>
          </a:bodyPr>
          <a:lstStyle/>
          <a:p>
            <a:r>
              <a:rPr lang="en-KE" sz="2800" dirty="0"/>
              <a:t>-3D characteristics, </a:t>
            </a:r>
          </a:p>
          <a:p>
            <a:r>
              <a:rPr lang="en-KE" sz="2800" dirty="0"/>
              <a:t>-allow the participant to look about and navigate within a seemingly real or physical world </a:t>
            </a:r>
          </a:p>
          <a:p>
            <a:r>
              <a:rPr lang="en-KE" sz="2800" dirty="0"/>
              <a:t>These applications provide immersion for the user and the ability to perform complete medical procedures under various clinical fields of medical education </a:t>
            </a:r>
          </a:p>
          <a:p>
            <a:r>
              <a:rPr lang="en-KE" sz="2800" dirty="0"/>
              <a:t>(Pantelidis et al. 2018). 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BCD15C64-0FA2-C24C-9322-B7F76549A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E8E62-E439-0E4B-9596-225E0EA2B9C1}" type="datetime1">
              <a:rPr lang="en-US" smtClean="0"/>
              <a:t>12/10/2020</a:t>
            </a:fld>
            <a:endParaRPr lang="en-KE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0D136BE-B0A1-7B48-BB02-DD2A3B59A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744D4F9-464C-8344-BE16-34ECA15EB9A9}"/>
              </a:ext>
            </a:extLst>
          </p:cNvPr>
          <p:cNvSpPr txBox="1"/>
          <p:nvPr/>
        </p:nvSpPr>
        <p:spPr>
          <a:xfrm>
            <a:off x="7869030" y="4344155"/>
            <a:ext cx="2305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KE" sz="900">
                <a:hlinkClick r:id="rId3" tooltip="https://futurism.com/a-tech-startup-is-using-virtual-reality-as-a-weapon-against-cancer/?src=featured"/>
              </a:rPr>
              <a:t>This Photo</a:t>
            </a:r>
            <a:r>
              <a:rPr lang="en-KE" sz="900"/>
              <a:t> by Unknown Author is licensed under </a:t>
            </a:r>
            <a:r>
              <a:rPr lang="en-KE" sz="900">
                <a:hlinkClick r:id="rId4" tooltip="https://creativecommons.org/licenses/by-nc/3.0/"/>
              </a:rPr>
              <a:t>CC BY-NC</a:t>
            </a:r>
            <a:endParaRPr lang="en-KE" sz="900"/>
          </a:p>
        </p:txBody>
      </p:sp>
    </p:spTree>
    <p:extLst>
      <p:ext uri="{BB962C8B-B14F-4D97-AF65-F5344CB8AC3E}">
        <p14:creationId xmlns:p14="http://schemas.microsoft.com/office/powerpoint/2010/main" val="3809718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F753DB-79F6-D74A-AC62-ACB3BADB9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662276"/>
          </a:xfrm>
        </p:spPr>
        <p:txBody>
          <a:bodyPr>
            <a:normAutofit/>
          </a:bodyPr>
          <a:lstStyle/>
          <a:p>
            <a:r>
              <a:rPr lang="en-KE" sz="2800" b="1" dirty="0"/>
              <a:t>Serious Gaming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9968C2B8-2484-1F46-9E4B-61D62D45AB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6399211" y="319333"/>
            <a:ext cx="5181600" cy="4130004"/>
          </a:xfrm>
        </p:spPr>
      </p:pic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F93F5B-BE21-664B-A90C-099EB6E790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589212" y="1108364"/>
            <a:ext cx="3505199" cy="4752685"/>
          </a:xfrm>
        </p:spPr>
        <p:txBody>
          <a:bodyPr>
            <a:noAutofit/>
          </a:bodyPr>
          <a:lstStyle/>
          <a:p>
            <a:r>
              <a:rPr lang="en-GB" sz="2800" dirty="0" smtClean="0"/>
              <a:t>-G</a:t>
            </a:r>
            <a:r>
              <a:rPr lang="en-KE" sz="2800" dirty="0" smtClean="0"/>
              <a:t>ames </a:t>
            </a:r>
            <a:r>
              <a:rPr lang="en-KE" sz="2800" dirty="0"/>
              <a:t>that are digitally enabled with the sole purpose of professional health education (Gentry et al. 2019). </a:t>
            </a:r>
          </a:p>
          <a:p>
            <a:r>
              <a:rPr lang="en-GB" sz="2800" dirty="0"/>
              <a:t>-</a:t>
            </a:r>
            <a:r>
              <a:rPr lang="en-KE" sz="2800" dirty="0" smtClean="0"/>
              <a:t> </a:t>
            </a:r>
            <a:r>
              <a:rPr lang="en-KE" sz="2800" dirty="0"/>
              <a:t>adopted at varying levels to train medical students 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A0977-3E7E-AE44-8C4D-D9352D33B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52854-26BD-6949-8B8E-4447107932F6}" type="datetime1">
              <a:rPr lang="en-US" smtClean="0"/>
              <a:t>12/10/2020</a:t>
            </a:fld>
            <a:endParaRPr lang="en-KE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840075-E164-2941-BAAB-481628BD8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KPNA CONFERENCE </a:t>
            </a:r>
            <a:endParaRPr lang="en-KE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915C887-B771-1041-98EE-5162C2C957BE}"/>
              </a:ext>
            </a:extLst>
          </p:cNvPr>
          <p:cNvSpPr txBox="1"/>
          <p:nvPr/>
        </p:nvSpPr>
        <p:spPr>
          <a:xfrm>
            <a:off x="6624096" y="4769856"/>
            <a:ext cx="51816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KE" sz="900" dirty="0">
                <a:hlinkClick r:id="rId3" tooltip="https://psychlopaedia.org/health/internet-addiction-online-gaming-disorder-rise/"/>
              </a:rPr>
              <a:t>This Photo</a:t>
            </a:r>
            <a:r>
              <a:rPr lang="en-KE" sz="900" dirty="0"/>
              <a:t> by Unknown Author is licensed under </a:t>
            </a:r>
            <a:r>
              <a:rPr lang="en-KE" sz="900" dirty="0">
                <a:hlinkClick r:id="rId4" tooltip="https://creativecommons.org/licenses/by-nc-nd/3.0/"/>
              </a:rPr>
              <a:t>CC BY-NC-ND</a:t>
            </a:r>
            <a:endParaRPr lang="en-KE" sz="900" dirty="0"/>
          </a:p>
        </p:txBody>
      </p:sp>
    </p:spTree>
    <p:extLst>
      <p:ext uri="{BB962C8B-B14F-4D97-AF65-F5344CB8AC3E}">
        <p14:creationId xmlns:p14="http://schemas.microsoft.com/office/powerpoint/2010/main" val="3943141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9A7E0-E6FC-D24F-A373-E61393F558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b="1" dirty="0" smtClean="0"/>
              <a:t>ADVANTAGES OF VR&amp;SG</a:t>
            </a:r>
            <a:endParaRPr lang="en-KE" sz="28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FD4B7A-0E02-BD44-ACD9-1B282D69C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5248" y="1264555"/>
            <a:ext cx="8915400" cy="3777622"/>
          </a:xfrm>
        </p:spPr>
        <p:txBody>
          <a:bodyPr>
            <a:noAutofit/>
          </a:bodyPr>
          <a:lstStyle/>
          <a:p>
            <a:r>
              <a:rPr lang="en-KE" sz="2800" dirty="0"/>
              <a:t>VR and SG reduce the need for human contact</a:t>
            </a:r>
          </a:p>
          <a:p>
            <a:r>
              <a:rPr lang="en-KE" sz="2800" dirty="0"/>
              <a:t> reduce the cost of training </a:t>
            </a:r>
          </a:p>
          <a:p>
            <a:r>
              <a:rPr lang="en-KE" sz="2800" dirty="0"/>
              <a:t> simulated tasks of different levels of difficulties. </a:t>
            </a:r>
          </a:p>
          <a:p>
            <a:r>
              <a:rPr lang="en-KE" sz="2800" dirty="0"/>
              <a:t>The immediate feedback offered to users reduces the need for human mentors. </a:t>
            </a:r>
          </a:p>
          <a:p>
            <a:r>
              <a:rPr lang="en-KE" sz="2800" dirty="0"/>
              <a:t>The adoption of this immersive technological advancement by clinical trainers may be influenced by their experiences and perceptions.</a:t>
            </a:r>
            <a:r>
              <a:rPr lang="en-KE" sz="2800" dirty="0">
                <a:effectLst/>
              </a:rPr>
              <a:t> </a:t>
            </a:r>
            <a:endParaRPr lang="en-KE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BA4EB-8E27-4941-B2AD-E2F8E21BC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B5DC6-C759-4745-99A3-849996FD1FAE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E2B70-9759-7D46-A2E7-504392889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21741434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0E6A6-7B62-AB49-AE75-D30193A45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SIGNIFICANCE OF OUR STUDY</a:t>
            </a:r>
            <a:endParaRPr lang="en-KE" sz="32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4D4DA-B534-B44A-AF5C-CE6B01892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34836"/>
            <a:ext cx="8915400" cy="4276386"/>
          </a:xfrm>
        </p:spPr>
        <p:txBody>
          <a:bodyPr>
            <a:normAutofit/>
          </a:bodyPr>
          <a:lstStyle/>
          <a:p>
            <a:r>
              <a:rPr lang="en-KE" sz="2800" dirty="0"/>
              <a:t>several studies have focused on the experiences and perceptions of learners, </a:t>
            </a:r>
          </a:p>
          <a:p>
            <a:r>
              <a:rPr lang="en-KE" sz="2800" dirty="0"/>
              <a:t>fewer studies have focused on experiences and perceptions of clinical trainers.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2E5B9D-DB9E-B54D-A4A0-DB9A28959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283C3-DC50-7C45-A7C7-54F035F1227C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610A7-5284-3D4D-983A-9D74D3939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4085131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77974-4515-A248-96B7-9F7DF1C55D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KE" dirty="0"/>
              <a:t>AIM OF 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3AC19-C73D-8947-9BC0-5A6C33B47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357745"/>
            <a:ext cx="8915400" cy="4553477"/>
          </a:xfrm>
        </p:spPr>
        <p:txBody>
          <a:bodyPr>
            <a:normAutofit fontScale="92500" lnSpcReduction="10000"/>
          </a:bodyPr>
          <a:lstStyle/>
          <a:p>
            <a:r>
              <a:rPr lang="en-KE" sz="2800" dirty="0"/>
              <a:t>systematically review and appraise published evidence to establish the experiences of clinical trainers in the use of VR and SG</a:t>
            </a:r>
          </a:p>
          <a:p>
            <a:r>
              <a:rPr lang="en-KE" sz="2800" dirty="0"/>
              <a:t>influence their perceptions and subsequent adoption trajectories in clinical instruction</a:t>
            </a:r>
            <a:r>
              <a:rPr lang="en-KE" sz="2800" dirty="0">
                <a:effectLst/>
              </a:rPr>
              <a:t> </a:t>
            </a:r>
          </a:p>
          <a:p>
            <a:pPr marL="0" indent="0">
              <a:buNone/>
            </a:pPr>
            <a:r>
              <a:rPr lang="en-KE" sz="2800" b="1" dirty="0"/>
              <a:t>Study questions</a:t>
            </a:r>
          </a:p>
          <a:p>
            <a:pPr marL="457200" lvl="1" indent="0">
              <a:buNone/>
            </a:pPr>
            <a:r>
              <a:rPr lang="en-US" sz="2800" dirty="0"/>
              <a:t>1. What are the perspectives of clinical health care trainers regarding ease of use of VR and SG?</a:t>
            </a:r>
            <a:endParaRPr lang="en-KE" sz="2800" dirty="0"/>
          </a:p>
          <a:p>
            <a:pPr marL="457200" lvl="1" indent="0">
              <a:buNone/>
            </a:pPr>
            <a:r>
              <a:rPr lang="en-US" sz="2800" dirty="0"/>
              <a:t>2. Do clinical health care trainers intend to adopt the use of VR and SG in clinical training?</a:t>
            </a:r>
            <a:endParaRPr lang="en-KE" sz="2800" dirty="0"/>
          </a:p>
          <a:p>
            <a:pPr marL="0" indent="0">
              <a:buNone/>
            </a:pPr>
            <a:endParaRPr lang="en-KE" dirty="0"/>
          </a:p>
          <a:p>
            <a:endParaRPr lang="en-KE" dirty="0"/>
          </a:p>
          <a:p>
            <a:endParaRPr lang="en-K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47FB26-1834-1B49-9ABE-F07F55CF28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3773F-8BE4-A64C-AB6D-66DDB8E2C3BB}" type="datetime1">
              <a:rPr lang="en-US" smtClean="0"/>
              <a:t>12/10/2020</a:t>
            </a:fld>
            <a:endParaRPr lang="en-K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AA1FA-CFC2-254B-A4E6-70E2AE07D9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KPNA CONFERENCE </a:t>
            </a:r>
            <a:endParaRPr lang="en-KE"/>
          </a:p>
        </p:txBody>
      </p:sp>
    </p:spTree>
    <p:extLst>
      <p:ext uri="{BB962C8B-B14F-4D97-AF65-F5344CB8AC3E}">
        <p14:creationId xmlns:p14="http://schemas.microsoft.com/office/powerpoint/2010/main" val="312614587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{77C3DA56-3C63-734D-A1F4-BDEB03A0849B}tf10001069</Template>
  <TotalTime>98</TotalTime>
  <Words>858</Words>
  <Application>Microsoft Office PowerPoint</Application>
  <PresentationFormat>Widescreen</PresentationFormat>
  <Paragraphs>120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Century Gothic</vt:lpstr>
      <vt:lpstr>Wingdings 3</vt:lpstr>
      <vt:lpstr>Wisp</vt:lpstr>
      <vt:lpstr>Role of Virtual reality and Serious Gaming in Healthcare Training:experiences and perceptions of clinical trainers </vt:lpstr>
      <vt:lpstr>Training Environment Dynamism of Clinical Insturctions</vt:lpstr>
      <vt:lpstr>Virtual Reality</vt:lpstr>
      <vt:lpstr>AUGUMENTED REALITY</vt:lpstr>
      <vt:lpstr>VR</vt:lpstr>
      <vt:lpstr>Serious Gaming</vt:lpstr>
      <vt:lpstr>ADVANTAGES OF VR&amp;SG</vt:lpstr>
      <vt:lpstr>SIGNIFICANCE OF OUR STUDY</vt:lpstr>
      <vt:lpstr>AIM OF THE STUDY</vt:lpstr>
      <vt:lpstr>METHODOLOGY</vt:lpstr>
      <vt:lpstr>Assessment of study quality </vt:lpstr>
      <vt:lpstr>METHODOLOGY</vt:lpstr>
      <vt:lpstr>STUDY POPULATION</vt:lpstr>
      <vt:lpstr>PowerPoint Presentation</vt:lpstr>
      <vt:lpstr>VR and SG in clinical instruction,</vt:lpstr>
      <vt:lpstr>NOTE ON VR AND SG</vt:lpstr>
      <vt:lpstr>ALL GOOD? SAVE HEAVEN?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of Virtual reality and Serious Gaming in Healthcare Training:experiences and perceptions of clinical trainers</dc:title>
  <dc:creator>Lucy Kivuti-Bitok</dc:creator>
  <cp:lastModifiedBy>HP PC</cp:lastModifiedBy>
  <cp:revision>11</cp:revision>
  <dcterms:created xsi:type="dcterms:W3CDTF">2020-12-10T01:07:05Z</dcterms:created>
  <dcterms:modified xsi:type="dcterms:W3CDTF">2020-12-10T06:54:45Z</dcterms:modified>
</cp:coreProperties>
</file>