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1" r:id="rId5"/>
    <p:sldId id="273" r:id="rId6"/>
    <p:sldId id="258" r:id="rId7"/>
    <p:sldId id="269" r:id="rId8"/>
    <p:sldId id="266" r:id="rId9"/>
    <p:sldId id="267" r:id="rId10"/>
    <p:sldId id="260" r:id="rId11"/>
    <p:sldId id="262" r:id="rId12"/>
    <p:sldId id="261" r:id="rId13"/>
    <p:sldId id="263" r:id="rId14"/>
    <p:sldId id="268" r:id="rId15"/>
    <p:sldId id="264" r:id="rId16"/>
    <p:sldId id="265" r:id="rId17"/>
    <p:sldId id="270"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F8419C-ADBD-4751-AA54-5BE1E076C607}"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215482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8419C-ADBD-4751-AA54-5BE1E076C607}"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1953159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8419C-ADBD-4751-AA54-5BE1E076C607}"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257468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8419C-ADBD-4751-AA54-5BE1E076C607}"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1235663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F8419C-ADBD-4751-AA54-5BE1E076C607}"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4077585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F8419C-ADBD-4751-AA54-5BE1E076C607}"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299077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F8419C-ADBD-4751-AA54-5BE1E076C607}" type="datetimeFigureOut">
              <a:rPr lang="en-US" smtClean="0"/>
              <a:pPr/>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332609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F8419C-ADBD-4751-AA54-5BE1E076C607}" type="datetimeFigureOut">
              <a:rPr lang="en-US" smtClean="0"/>
              <a:pPr/>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3333478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8419C-ADBD-4751-AA54-5BE1E076C607}" type="datetimeFigureOut">
              <a:rPr lang="en-US" smtClean="0"/>
              <a:pPr/>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208455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F8419C-ADBD-4751-AA54-5BE1E076C607}"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153454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F8419C-ADBD-4751-AA54-5BE1E076C607}"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47554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8419C-ADBD-4751-AA54-5BE1E076C607}" type="datetimeFigureOut">
              <a:rPr lang="en-US" smtClean="0"/>
              <a:pPr/>
              <a:t>12/9/2020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3B890-B5C6-4EDF-B80E-A9E2B516B139}" type="slidenum">
              <a:rPr lang="en-US" smtClean="0"/>
              <a:pPr/>
              <a:t>‹#›</a:t>
            </a:fld>
            <a:endParaRPr lang="en-US"/>
          </a:p>
        </p:txBody>
      </p:sp>
    </p:spTree>
    <p:extLst>
      <p:ext uri="{BB962C8B-B14F-4D97-AF65-F5344CB8AC3E}">
        <p14:creationId xmlns="" xmlns:p14="http://schemas.microsoft.com/office/powerpoint/2010/main" val="310553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oikoumene.org/en/resources/documents/executive-committee/online-june-2020/statement-on-the-role-of-churches-in-the-context-of-the-covid-19-pandemic-love-steadfastness-hope-and-courag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Spiritual Health: Gaps in the Era of COVID-19</a:t>
            </a:r>
          </a:p>
        </p:txBody>
      </p:sp>
      <p:sp>
        <p:nvSpPr>
          <p:cNvPr id="3" name="Subtitle 2"/>
          <p:cNvSpPr>
            <a:spLocks noGrp="1"/>
          </p:cNvSpPr>
          <p:nvPr>
            <p:ph type="subTitle" idx="1"/>
          </p:nvPr>
        </p:nvSpPr>
        <p:spPr/>
        <p:txBody>
          <a:bodyPr>
            <a:normAutofit lnSpcReduction="10000"/>
          </a:bodyPr>
          <a:lstStyle/>
          <a:p>
            <a:r>
              <a:rPr lang="en-US" b="1" dirty="0" smtClean="0"/>
              <a:t>Dr. Irene  </a:t>
            </a:r>
            <a:r>
              <a:rPr lang="en-US" b="1" dirty="0" err="1" smtClean="0"/>
              <a:t>Mageto</a:t>
            </a:r>
            <a:r>
              <a:rPr lang="en-US" b="1" dirty="0" smtClean="0"/>
              <a:t>, (</a:t>
            </a:r>
            <a:r>
              <a:rPr lang="en-US" b="1" dirty="0" err="1" smtClean="0"/>
              <a:t>UoN</a:t>
            </a:r>
            <a:r>
              <a:rPr lang="en-US" b="1" dirty="0" smtClean="0"/>
              <a:t>)</a:t>
            </a:r>
          </a:p>
          <a:p>
            <a:r>
              <a:rPr lang="en-US" b="1" dirty="0" smtClean="0"/>
              <a:t>Dr. Joyce  </a:t>
            </a:r>
            <a:r>
              <a:rPr lang="en-US" b="1" dirty="0" err="1" smtClean="0"/>
              <a:t>Jebet</a:t>
            </a:r>
            <a:r>
              <a:rPr lang="en-US" b="1" dirty="0" smtClean="0"/>
              <a:t>, (</a:t>
            </a:r>
            <a:r>
              <a:rPr lang="en-US" b="1" dirty="0" err="1" smtClean="0"/>
              <a:t>UoN</a:t>
            </a:r>
            <a:r>
              <a:rPr lang="en-US" b="1" dirty="0" smtClean="0"/>
              <a:t>) </a:t>
            </a:r>
          </a:p>
          <a:p>
            <a:r>
              <a:rPr lang="en-US" b="1" dirty="0" smtClean="0"/>
              <a:t>Dr. Dina </a:t>
            </a:r>
            <a:r>
              <a:rPr lang="en-US" b="1" dirty="0" err="1" smtClean="0"/>
              <a:t>Chelagat</a:t>
            </a:r>
            <a:r>
              <a:rPr lang="en-US" b="1" dirty="0" smtClean="0"/>
              <a:t>, (</a:t>
            </a:r>
            <a:r>
              <a:rPr lang="en-US" b="1" dirty="0" err="1" smtClean="0"/>
              <a:t>Moi</a:t>
            </a:r>
            <a:r>
              <a:rPr lang="en-US" b="1" dirty="0" smtClean="0"/>
              <a:t>) </a:t>
            </a:r>
          </a:p>
          <a:p>
            <a:r>
              <a:rPr lang="en-US" b="1" dirty="0" err="1" smtClean="0"/>
              <a:t>Ms</a:t>
            </a:r>
            <a:r>
              <a:rPr lang="en-US" b="1" dirty="0" smtClean="0"/>
              <a:t> Caren </a:t>
            </a:r>
            <a:r>
              <a:rPr lang="en-US" b="1" dirty="0" err="1" smtClean="0"/>
              <a:t>Jerop</a:t>
            </a:r>
            <a:r>
              <a:rPr lang="en-US" b="1" dirty="0" smtClean="0"/>
              <a:t> (</a:t>
            </a:r>
            <a:r>
              <a:rPr lang="en-US" b="1" dirty="0" err="1" smtClean="0"/>
              <a:t>Alupe</a:t>
            </a:r>
            <a:r>
              <a:rPr lang="en-US" b="1" dirty="0" smtClean="0"/>
              <a:t>)</a:t>
            </a: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66354" y="3924028"/>
            <a:ext cx="3044462" cy="2206806"/>
          </a:xfrm>
          <a:prstGeom prst="rect">
            <a:avLst/>
          </a:prstGeom>
        </p:spPr>
      </p:pic>
    </p:spTree>
    <p:extLst>
      <p:ext uri="{BB962C8B-B14F-4D97-AF65-F5344CB8AC3E}">
        <p14:creationId xmlns="" xmlns:p14="http://schemas.microsoft.com/office/powerpoint/2010/main" val="2859185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Results (Cont’d)</a:t>
            </a:r>
          </a:p>
        </p:txBody>
      </p:sp>
      <p:sp>
        <p:nvSpPr>
          <p:cNvPr id="3" name="Content Placeholder 2"/>
          <p:cNvSpPr>
            <a:spLocks noGrp="1"/>
          </p:cNvSpPr>
          <p:nvPr>
            <p:ph idx="1"/>
          </p:nvPr>
        </p:nvSpPr>
        <p:spPr/>
        <p:txBody>
          <a:bodyPr>
            <a:normAutofit fontScale="92500" lnSpcReduction="20000"/>
          </a:bodyPr>
          <a:lstStyle/>
          <a:p>
            <a:pPr marL="0" indent="0">
              <a:buNone/>
            </a:pPr>
            <a:r>
              <a:rPr lang="en-GB" b="1" dirty="0"/>
              <a:t>Challenges experienced</a:t>
            </a:r>
            <a:endParaRPr lang="en-US" dirty="0"/>
          </a:p>
          <a:p>
            <a:r>
              <a:rPr lang="en-GB" dirty="0"/>
              <a:t>Some of the religious leaders admitted that it was not easy to begin the online platforms of reaching their followers. They cited network challenges and even the costs involved through data bundles or monthly Wi-Fi bills</a:t>
            </a:r>
            <a:r>
              <a:rPr lang="en-GB" dirty="0" smtClean="0"/>
              <a:t>. </a:t>
            </a:r>
          </a:p>
          <a:p>
            <a:r>
              <a:rPr lang="en-GB" i="1" dirty="0" smtClean="0"/>
              <a:t>“</a:t>
            </a:r>
            <a:r>
              <a:rPr lang="en-GB" i="1" dirty="0"/>
              <a:t>The online communication with the believers was not easy to begin because of network issues if we wanted to do zoom calls or even the cost, that is data bundles are expensive” (Respondent 2).</a:t>
            </a:r>
            <a:endParaRPr lang="en-US" dirty="0"/>
          </a:p>
          <a:p>
            <a:r>
              <a:rPr lang="en-GB" i="1" dirty="0"/>
              <a:t>“Some of us had to undergo training on how to do Zoom calls because we have never done this before”. (Respondent 4)</a:t>
            </a:r>
            <a:endParaRPr lang="en-US" dirty="0"/>
          </a:p>
          <a:p>
            <a:r>
              <a:rPr lang="en-GB" i="1" dirty="0"/>
              <a:t>“Some of our believers are ‘analogue’, so telling them about having an email communication or any other digital communication is really tough”. (Respondent 6)</a:t>
            </a:r>
            <a:endParaRPr lang="en-US" dirty="0"/>
          </a:p>
          <a:p>
            <a:endParaRPr lang="en-US" dirty="0"/>
          </a:p>
        </p:txBody>
      </p:sp>
      <p:pic>
        <p:nvPicPr>
          <p:cNvPr id="6" name="Picture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295616" y="365125"/>
            <a:ext cx="2962275" cy="1754051"/>
          </a:xfrm>
          <a:prstGeom prst="rect">
            <a:avLst/>
          </a:prstGeom>
        </p:spPr>
      </p:pic>
    </p:spTree>
    <p:extLst>
      <p:ext uri="{BB962C8B-B14F-4D97-AF65-F5344CB8AC3E}">
        <p14:creationId xmlns="" xmlns:p14="http://schemas.microsoft.com/office/powerpoint/2010/main" val="2576916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b="1" dirty="0"/>
              <a:t>Challenges experienced</a:t>
            </a:r>
            <a:endParaRPr lang="en-US" dirty="0"/>
          </a:p>
          <a:p>
            <a:r>
              <a:rPr lang="en-GB" dirty="0"/>
              <a:t> Some leaders also reported challenges of reaching their followers who had moved out of the town because of hard economic times. Also, they reported that they could not perform certain religious practices owing to the social distancing restrictions.</a:t>
            </a:r>
            <a:endParaRPr lang="en-US" dirty="0"/>
          </a:p>
          <a:p>
            <a:r>
              <a:rPr lang="en-GB" i="1" dirty="0" smtClean="0"/>
              <a:t>“</a:t>
            </a:r>
            <a:r>
              <a:rPr lang="en-GB" i="1" dirty="0"/>
              <a:t>The cost of running the Wi-Fi platforms has gone up because we spend a lot of time online now unlike before. Where we used to take one thousand shillings per month has now doubled or tripled”. (Respondent 5)</a:t>
            </a:r>
            <a:endParaRPr lang="en-US" dirty="0"/>
          </a:p>
          <a:p>
            <a:r>
              <a:rPr lang="en-GB" i="1" dirty="0"/>
              <a:t>“We cannot reach some of our people because they relocated to their rural homes. Life here became hard and they decided to go since some had even lost their jobs”. (Respondent 1)</a:t>
            </a:r>
            <a:endParaRPr lang="en-US" dirty="0"/>
          </a:p>
          <a:p>
            <a:r>
              <a:rPr lang="en-GB" i="1" dirty="0"/>
              <a:t>“In our church, we have not been able to perform some practices like child dedication and baptism because of the restrictions”. (Respondent 3)</a:t>
            </a:r>
            <a:endParaRPr lang="en-US" dirty="0"/>
          </a:p>
          <a:p>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456181" y="365125"/>
            <a:ext cx="2466975" cy="1847850"/>
          </a:xfrm>
          <a:prstGeom prst="rect">
            <a:avLst/>
          </a:prstGeom>
        </p:spPr>
      </p:pic>
    </p:spTree>
    <p:extLst>
      <p:ext uri="{BB962C8B-B14F-4D97-AF65-F5344CB8AC3E}">
        <p14:creationId xmlns="" xmlns:p14="http://schemas.microsoft.com/office/powerpoint/2010/main" val="4243703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Results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b="1" dirty="0" smtClean="0"/>
              <a:t>Negative effects of COVID 19</a:t>
            </a:r>
            <a:endParaRPr lang="en-US" dirty="0" smtClean="0"/>
          </a:p>
          <a:p>
            <a:r>
              <a:rPr lang="en-GB" dirty="0" smtClean="0"/>
              <a:t>The negative effects of Corona virus include stigmatization of those affected and infected, negative economic effects of the virus on the churches and that some of the churches in Kenya have child care centres, which were closed during the pandemic. </a:t>
            </a:r>
            <a:endParaRPr lang="en-US" dirty="0" smtClean="0"/>
          </a:p>
          <a:p>
            <a:r>
              <a:rPr lang="en-GB" i="1" dirty="0" smtClean="0"/>
              <a:t>“This pandemic has really affected us. We no longer hold our services the way we used to”. (Respondent 2)</a:t>
            </a:r>
            <a:endParaRPr lang="en-US" dirty="0" smtClean="0"/>
          </a:p>
          <a:p>
            <a:r>
              <a:rPr lang="en-GB" i="1" dirty="0" smtClean="0"/>
              <a:t>“This has also affected us economically. Although some of the members send their offerings, many others don’t because they don’t come to church”. (Respondent 1)</a:t>
            </a:r>
            <a:endParaRPr lang="en-US" dirty="0" smtClean="0"/>
          </a:p>
          <a:p>
            <a:r>
              <a:rPr lang="en-GB" i="1" dirty="0" smtClean="0"/>
              <a:t>“Socially, we have been affected because we don’t even visit people at their hour of need. For example, during funerals, the numbers are so limited”. (Respondent 3)</a:t>
            </a: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092315" y="466725"/>
            <a:ext cx="2762250" cy="1657350"/>
          </a:xfrm>
          <a:prstGeom prst="rect">
            <a:avLst/>
          </a:prstGeom>
        </p:spPr>
      </p:pic>
    </p:spTree>
    <p:extLst>
      <p:ext uri="{BB962C8B-B14F-4D97-AF65-F5344CB8AC3E}">
        <p14:creationId xmlns="" xmlns:p14="http://schemas.microsoft.com/office/powerpoint/2010/main" val="3596721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Discussion</a:t>
            </a:r>
            <a:endParaRPr lang="en-US" b="1" dirty="0"/>
          </a:p>
        </p:txBody>
      </p:sp>
      <p:sp>
        <p:nvSpPr>
          <p:cNvPr id="3" name="Content Placeholder 2"/>
          <p:cNvSpPr>
            <a:spLocks noGrp="1"/>
          </p:cNvSpPr>
          <p:nvPr>
            <p:ph idx="1"/>
          </p:nvPr>
        </p:nvSpPr>
        <p:spPr/>
        <p:txBody>
          <a:bodyPr>
            <a:normAutofit/>
          </a:bodyPr>
          <a:lstStyle/>
          <a:p>
            <a:r>
              <a:rPr lang="en-GB" dirty="0"/>
              <a:t>Various modes of communication were adopted that the religious leaders and their followers could use to reach each other. </a:t>
            </a:r>
            <a:r>
              <a:rPr lang="en-GB" dirty="0" smtClean="0"/>
              <a:t>Although digital </a:t>
            </a:r>
            <a:r>
              <a:rPr lang="en-GB" dirty="0"/>
              <a:t>platforms have been used for religious communication (Brien, </a:t>
            </a:r>
            <a:r>
              <a:rPr lang="en-GB" dirty="0" smtClean="0"/>
              <a:t>2020) religious </a:t>
            </a:r>
            <a:r>
              <a:rPr lang="en-GB" dirty="0"/>
              <a:t>groups found it difficult to close the doors for their churches to their </a:t>
            </a:r>
            <a:r>
              <a:rPr lang="en-GB" dirty="0" smtClean="0"/>
              <a:t>members.</a:t>
            </a:r>
          </a:p>
          <a:p>
            <a:r>
              <a:rPr lang="en-GB" dirty="0" smtClean="0"/>
              <a:t>Religious </a:t>
            </a:r>
            <a:r>
              <a:rPr lang="en-GB" dirty="0"/>
              <a:t>leaders did not only share spiritual information but they also shared messages of COVID 19 pandemic to educate and reassure their </a:t>
            </a:r>
            <a:r>
              <a:rPr lang="en-GB" dirty="0" smtClean="0"/>
              <a:t>followers implying </a:t>
            </a:r>
            <a:r>
              <a:rPr lang="en-GB" dirty="0"/>
              <a:t>that </a:t>
            </a:r>
            <a:r>
              <a:rPr lang="en-GB" dirty="0" smtClean="0"/>
              <a:t>they can </a:t>
            </a:r>
            <a:r>
              <a:rPr lang="en-GB" dirty="0"/>
              <a:t>be very instrumental in community </a:t>
            </a:r>
            <a:r>
              <a:rPr lang="en-GB" dirty="0" smtClean="0"/>
              <a:t>education</a:t>
            </a:r>
            <a:r>
              <a:rPr lang="en-GB" dirty="0"/>
              <a:t> </a:t>
            </a:r>
            <a:r>
              <a:rPr lang="en-GB" dirty="0" smtClean="0"/>
              <a:t>(Modell </a:t>
            </a:r>
            <a:r>
              <a:rPr lang="en-GB" dirty="0"/>
              <a:t>&amp; </a:t>
            </a:r>
            <a:r>
              <a:rPr lang="en-GB" dirty="0" err="1"/>
              <a:t>Kardia</a:t>
            </a:r>
            <a:r>
              <a:rPr lang="en-GB" dirty="0"/>
              <a:t>, 2020).</a:t>
            </a:r>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028757" y="5180875"/>
            <a:ext cx="2857500" cy="1600200"/>
          </a:xfrm>
          <a:prstGeom prst="rect">
            <a:avLst/>
          </a:prstGeom>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158989" y="156368"/>
            <a:ext cx="2619375" cy="1743075"/>
          </a:xfrm>
          <a:prstGeom prst="rect">
            <a:avLst/>
          </a:prstGeom>
        </p:spPr>
      </p:pic>
    </p:spTree>
    <p:extLst>
      <p:ext uri="{BB962C8B-B14F-4D97-AF65-F5344CB8AC3E}">
        <p14:creationId xmlns="" xmlns:p14="http://schemas.microsoft.com/office/powerpoint/2010/main" val="507223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Discussion (Cont’d)</a:t>
            </a:r>
            <a:endParaRPr lang="en-US" dirty="0"/>
          </a:p>
        </p:txBody>
      </p:sp>
      <p:sp>
        <p:nvSpPr>
          <p:cNvPr id="3" name="Content Placeholder 2"/>
          <p:cNvSpPr>
            <a:spLocks noGrp="1"/>
          </p:cNvSpPr>
          <p:nvPr>
            <p:ph idx="1"/>
          </p:nvPr>
        </p:nvSpPr>
        <p:spPr/>
        <p:txBody>
          <a:bodyPr>
            <a:normAutofit fontScale="92500" lnSpcReduction="10000"/>
          </a:bodyPr>
          <a:lstStyle/>
          <a:p>
            <a:r>
              <a:rPr lang="en-GB" dirty="0"/>
              <a:t>The impact of COVID 19 are global, severe and unparalleled having led to so many negative health, economic and social effects (World Council of Churches, 2020). </a:t>
            </a:r>
            <a:endParaRPr lang="en-GB" dirty="0" smtClean="0"/>
          </a:p>
          <a:p>
            <a:endParaRPr lang="en-GB" dirty="0"/>
          </a:p>
          <a:p>
            <a:r>
              <a:rPr lang="en-GB" dirty="0" smtClean="0"/>
              <a:t>COVID </a:t>
            </a:r>
            <a:r>
              <a:rPr lang="en-GB" dirty="0"/>
              <a:t>19 has greatly </a:t>
            </a:r>
            <a:r>
              <a:rPr lang="en-GB" dirty="0" smtClean="0"/>
              <a:t>changed </a:t>
            </a:r>
            <a:r>
              <a:rPr lang="en-GB" dirty="0"/>
              <a:t>the lifestyles and religious rituals of different religious sects (Singh, 2020). </a:t>
            </a:r>
            <a:endParaRPr lang="en-GB" dirty="0" smtClean="0"/>
          </a:p>
          <a:p>
            <a:endParaRPr lang="en-GB" dirty="0"/>
          </a:p>
          <a:p>
            <a:r>
              <a:rPr lang="en-GB" dirty="0" smtClean="0"/>
              <a:t>Despite </a:t>
            </a:r>
            <a:r>
              <a:rPr lang="en-GB" dirty="0"/>
              <a:t>challenges, the religious organizations continued to discharge their moral duty of reaching their </a:t>
            </a:r>
            <a:r>
              <a:rPr lang="en-GB" dirty="0" err="1"/>
              <a:t>faithfuls</a:t>
            </a:r>
            <a:r>
              <a:rPr lang="en-GB" dirty="0"/>
              <a:t> (Burke, </a:t>
            </a:r>
            <a:r>
              <a:rPr lang="en-GB" dirty="0" smtClean="0"/>
              <a:t>2020), however, religion </a:t>
            </a:r>
            <a:r>
              <a:rPr lang="en-GB" dirty="0"/>
              <a:t>was found to transmit the virus </a:t>
            </a:r>
            <a:r>
              <a:rPr lang="en-GB" dirty="0" smtClean="0"/>
              <a:t>directly </a:t>
            </a:r>
            <a:r>
              <a:rPr lang="en-GB" dirty="0"/>
              <a:t>or indirectly owing to </a:t>
            </a:r>
            <a:r>
              <a:rPr lang="en-GB" dirty="0" smtClean="0"/>
              <a:t>church </a:t>
            </a:r>
            <a:r>
              <a:rPr lang="en-GB" dirty="0"/>
              <a:t>attendance or festivities (Vermeer &amp; </a:t>
            </a:r>
            <a:r>
              <a:rPr lang="en-GB" dirty="0" err="1"/>
              <a:t>Kregting</a:t>
            </a:r>
            <a:r>
              <a:rPr lang="en-GB" dirty="0"/>
              <a:t>, 2020).</a:t>
            </a:r>
            <a:endParaRPr lang="en-US" dirty="0"/>
          </a:p>
        </p:txBody>
      </p:sp>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937329" y="82550"/>
            <a:ext cx="2619375" cy="1743075"/>
          </a:xfrm>
          <a:prstGeom prst="rect">
            <a:avLst/>
          </a:prstGeom>
        </p:spPr>
      </p:pic>
    </p:spTree>
    <p:extLst>
      <p:ext uri="{BB962C8B-B14F-4D97-AF65-F5344CB8AC3E}">
        <p14:creationId xmlns="" xmlns:p14="http://schemas.microsoft.com/office/powerpoint/2010/main" val="3470216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GB" dirty="0" smtClean="0"/>
              <a:t>Spiritual health </a:t>
            </a:r>
            <a:r>
              <a:rPr lang="en-GB" dirty="0"/>
              <a:t>has been greatly affected by the COVID 19 pandemic. </a:t>
            </a:r>
            <a:endParaRPr lang="en-GB" dirty="0" smtClean="0"/>
          </a:p>
          <a:p>
            <a:endParaRPr lang="en-GB" dirty="0" smtClean="0"/>
          </a:p>
          <a:p>
            <a:r>
              <a:rPr lang="en-GB" dirty="0" smtClean="0"/>
              <a:t>The </a:t>
            </a:r>
            <a:r>
              <a:rPr lang="en-GB" dirty="0"/>
              <a:t>mode of worship, ways of communication and religious practices have been impacted. </a:t>
            </a:r>
            <a:endParaRPr lang="en-GB" dirty="0" smtClean="0"/>
          </a:p>
          <a:p>
            <a:endParaRPr lang="en-GB" dirty="0" smtClean="0"/>
          </a:p>
          <a:p>
            <a:r>
              <a:rPr lang="en-GB" dirty="0" smtClean="0"/>
              <a:t>However</a:t>
            </a:r>
            <a:r>
              <a:rPr lang="en-GB" dirty="0"/>
              <a:t>, this has led to innovative ways of addressing spiritual needs. </a:t>
            </a:r>
            <a:endParaRPr lang="en-US" dirty="0"/>
          </a:p>
        </p:txBody>
      </p:sp>
      <p:pic>
        <p:nvPicPr>
          <p:cNvPr id="6" name="Picture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142241" y="5005523"/>
            <a:ext cx="2828925" cy="1619250"/>
          </a:xfrm>
          <a:prstGeom prst="rect">
            <a:avLst/>
          </a:prstGeom>
        </p:spPr>
      </p:pic>
      <p:pic>
        <p:nvPicPr>
          <p:cNvPr id="7" name="Picture 6"/>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311854" y="5205820"/>
            <a:ext cx="2638425" cy="1733550"/>
          </a:xfrm>
          <a:prstGeom prst="rect">
            <a:avLst/>
          </a:prstGeom>
        </p:spPr>
      </p:pic>
    </p:spTree>
    <p:extLst>
      <p:ext uri="{BB962C8B-B14F-4D97-AF65-F5344CB8AC3E}">
        <p14:creationId xmlns="" xmlns:p14="http://schemas.microsoft.com/office/powerpoint/2010/main" val="3783957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Recommendation</a:t>
            </a:r>
            <a:endParaRPr lang="en-US" b="1" dirty="0"/>
          </a:p>
        </p:txBody>
      </p:sp>
      <p:sp>
        <p:nvSpPr>
          <p:cNvPr id="3" name="Content Placeholder 2"/>
          <p:cNvSpPr>
            <a:spLocks noGrp="1"/>
          </p:cNvSpPr>
          <p:nvPr>
            <p:ph idx="1"/>
          </p:nvPr>
        </p:nvSpPr>
        <p:spPr/>
        <p:txBody>
          <a:bodyPr/>
          <a:lstStyle/>
          <a:p>
            <a:r>
              <a:rPr lang="en-GB" dirty="0" smtClean="0"/>
              <a:t>There is need to embrace technology to achieve spiritual health.</a:t>
            </a:r>
          </a:p>
          <a:p>
            <a:endParaRPr lang="en-GB" dirty="0" smtClean="0"/>
          </a:p>
          <a:p>
            <a:r>
              <a:rPr lang="en-GB" dirty="0" smtClean="0"/>
              <a:t>The </a:t>
            </a:r>
            <a:r>
              <a:rPr lang="en-GB" dirty="0"/>
              <a:t>religious community </a:t>
            </a:r>
            <a:r>
              <a:rPr lang="en-GB" dirty="0" smtClean="0"/>
              <a:t>can be instrumental </a:t>
            </a:r>
            <a:r>
              <a:rPr lang="en-GB" dirty="0"/>
              <a:t>in spreading COVID 19 prevention messages and implementing the government regulations such as staying at home and restrictions on gatherings.</a:t>
            </a:r>
            <a:endParaRPr lang="en-US" dirty="0"/>
          </a:p>
          <a:p>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475525" y="4294686"/>
            <a:ext cx="2962275" cy="2167074"/>
          </a:xfrm>
          <a:prstGeom prst="rect">
            <a:avLst/>
          </a:prstGeom>
        </p:spPr>
      </p:pic>
    </p:spTree>
    <p:extLst>
      <p:ext uri="{BB962C8B-B14F-4D97-AF65-F5344CB8AC3E}">
        <p14:creationId xmlns="" xmlns:p14="http://schemas.microsoft.com/office/powerpoint/2010/main" val="33093987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b="1" dirty="0"/>
          </a:p>
        </p:txBody>
      </p:sp>
      <p:sp>
        <p:nvSpPr>
          <p:cNvPr id="3" name="Content Placeholder 2"/>
          <p:cNvSpPr>
            <a:spLocks noGrp="1"/>
          </p:cNvSpPr>
          <p:nvPr>
            <p:ph idx="1"/>
          </p:nvPr>
        </p:nvSpPr>
        <p:spPr/>
        <p:txBody>
          <a:bodyPr>
            <a:normAutofit fontScale="70000" lnSpcReduction="20000"/>
          </a:bodyPr>
          <a:lstStyle/>
          <a:p>
            <a:r>
              <a:rPr lang="en-GB" dirty="0"/>
              <a:t>Brien, H. O. (2020). What does the rise of digital religion during Covid-19 tell us about religion’s capacity to adapt? </a:t>
            </a:r>
            <a:r>
              <a:rPr lang="en-GB" i="1" dirty="0"/>
              <a:t>Irish Journal of Sociology</a:t>
            </a:r>
            <a:r>
              <a:rPr lang="en-GB" dirty="0"/>
              <a:t>, </a:t>
            </a:r>
            <a:r>
              <a:rPr lang="en-GB" i="1" dirty="0"/>
              <a:t>28</a:t>
            </a:r>
            <a:r>
              <a:rPr lang="en-GB" dirty="0"/>
              <a:t>(2). https://doi.org/10.1177/0791603520939819</a:t>
            </a:r>
            <a:endParaRPr lang="en-US" dirty="0"/>
          </a:p>
          <a:p>
            <a:r>
              <a:rPr lang="en-GB" dirty="0"/>
              <a:t>WHO. (2020). </a:t>
            </a:r>
            <a:r>
              <a:rPr lang="en-GB" i="1" dirty="0"/>
              <a:t>Religious leaders join COVID-19 fight in Africa _ WHO _ Regional Office for Africa</a:t>
            </a:r>
            <a:r>
              <a:rPr lang="en-GB" dirty="0"/>
              <a:t>. https://www.afro.who.int/news/religious-leaders-join-covid-19-fight-africa</a:t>
            </a:r>
            <a:endParaRPr lang="en-US" dirty="0"/>
          </a:p>
          <a:p>
            <a:r>
              <a:rPr lang="en-GB" dirty="0"/>
              <a:t>World Council of Churches. (2020). </a:t>
            </a:r>
            <a:r>
              <a:rPr lang="en-GB" i="1" dirty="0"/>
              <a:t>Statement on the Role of Churches in the Context of the COVID-19 Pandemic_ Love, Steadfastness, Hope and Courage — World Council of Churches</a:t>
            </a:r>
            <a:r>
              <a:rPr lang="en-GB" dirty="0"/>
              <a:t>. </a:t>
            </a:r>
            <a:r>
              <a:rPr lang="en-GB" dirty="0">
                <a:hlinkClick r:id="rId2"/>
              </a:rPr>
              <a:t>https://</a:t>
            </a:r>
            <a:r>
              <a:rPr lang="en-GB" dirty="0" smtClean="0">
                <a:hlinkClick r:id="rId2"/>
              </a:rPr>
              <a:t>www.oikoumene.org/en/resources/documents/executive-committee/online-june-2020/statement-on-the-role-of-churches-in-the-context-of-the-covid-19-pandemic-love-steadfastness-hope-and-courage</a:t>
            </a:r>
            <a:endParaRPr lang="en-GB" dirty="0" smtClean="0"/>
          </a:p>
          <a:p>
            <a:r>
              <a:rPr lang="en-GB" dirty="0"/>
              <a:t>Vermeer, P., &amp; </a:t>
            </a:r>
            <a:r>
              <a:rPr lang="en-GB" dirty="0" err="1"/>
              <a:t>Kregting</a:t>
            </a:r>
            <a:r>
              <a:rPr lang="en-GB" dirty="0"/>
              <a:t>, J. (2020). Religion and the transmission of COVID-19 in The Netherlands. </a:t>
            </a:r>
            <a:r>
              <a:rPr lang="en-GB" i="1" dirty="0"/>
              <a:t>Religions</a:t>
            </a:r>
            <a:r>
              <a:rPr lang="en-GB" dirty="0"/>
              <a:t>, </a:t>
            </a:r>
            <a:r>
              <a:rPr lang="en-GB" i="1" dirty="0"/>
              <a:t>11</a:t>
            </a:r>
            <a:r>
              <a:rPr lang="en-GB" dirty="0"/>
              <a:t>(8). https://doi.org/10.3390/rel11080393</a:t>
            </a:r>
            <a:endParaRPr lang="en-US" dirty="0"/>
          </a:p>
          <a:p>
            <a:r>
              <a:rPr lang="en-GB" dirty="0"/>
              <a:t>Singh, R. (2020). </a:t>
            </a:r>
            <a:r>
              <a:rPr lang="en-GB" i="1" dirty="0"/>
              <a:t>Impact of Covid-19 on Religion and Beyond - The Geopolitics</a:t>
            </a:r>
            <a:r>
              <a:rPr lang="en-GB" dirty="0"/>
              <a:t>.</a:t>
            </a:r>
            <a:endParaRPr lang="en-US" dirty="0"/>
          </a:p>
          <a:p>
            <a:r>
              <a:rPr lang="en-GB" dirty="0"/>
              <a:t>Modell, S. M., &amp; </a:t>
            </a:r>
            <a:r>
              <a:rPr lang="en-GB" dirty="0" err="1"/>
              <a:t>Kardia</a:t>
            </a:r>
            <a:r>
              <a:rPr lang="en-GB" dirty="0"/>
              <a:t>, S. L. R. (2020). Religion as a Health Promoter During the 2019/2020 COVID Outbreak: View from Detroit. </a:t>
            </a:r>
            <a:r>
              <a:rPr lang="en-GB" i="1" dirty="0"/>
              <a:t>Journal of Religion and Health</a:t>
            </a:r>
            <a:r>
              <a:rPr lang="en-GB" dirty="0"/>
              <a:t>, </a:t>
            </a:r>
            <a:r>
              <a:rPr lang="en-GB" i="1" dirty="0"/>
              <a:t>59</a:t>
            </a:r>
            <a:r>
              <a:rPr lang="en-GB" dirty="0"/>
              <a:t>(5). https://doi.org/10.1007/s10943-020-01052-1</a:t>
            </a:r>
            <a:endParaRPr lang="en-US" dirty="0"/>
          </a:p>
          <a:p>
            <a:endParaRPr lang="en-US" dirty="0"/>
          </a:p>
          <a:p>
            <a:endParaRPr lang="en-US" dirty="0"/>
          </a:p>
        </p:txBody>
      </p:sp>
    </p:spTree>
    <p:extLst>
      <p:ext uri="{BB962C8B-B14F-4D97-AF65-F5344CB8AC3E}">
        <p14:creationId xmlns="" xmlns:p14="http://schemas.microsoft.com/office/powerpoint/2010/main" val="3012838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158240"/>
            <a:ext cx="10515600" cy="5018723"/>
          </a:xfrm>
        </p:spPr>
        <p:txBody>
          <a:bodyPr/>
          <a:lstStyle/>
          <a:p>
            <a:pPr marL="0" indent="0" algn="ctr">
              <a:buNone/>
            </a:pPr>
            <a:r>
              <a:rPr lang="en-US" sz="8800" dirty="0" smtClean="0">
                <a:latin typeface="Segoe Script" panose="030B0504020000000003" pitchFamily="66" charset="0"/>
              </a:rPr>
              <a:t>Thank you</a:t>
            </a:r>
          </a:p>
          <a:p>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221775" y="2141322"/>
            <a:ext cx="6836228" cy="3666309"/>
          </a:xfrm>
          <a:prstGeom prst="rect">
            <a:avLst/>
          </a:prstGeom>
        </p:spPr>
      </p:pic>
      <p:sp>
        <p:nvSpPr>
          <p:cNvPr id="5" name="Rectangle 4"/>
          <p:cNvSpPr/>
          <p:nvPr/>
        </p:nvSpPr>
        <p:spPr>
          <a:xfrm>
            <a:off x="1994263" y="5979664"/>
            <a:ext cx="8621486" cy="369332"/>
          </a:xfrm>
          <a:prstGeom prst="rect">
            <a:avLst/>
          </a:prstGeom>
        </p:spPr>
        <p:txBody>
          <a:bodyPr wrap="square">
            <a:spAutoFit/>
          </a:bodyPr>
          <a:lstStyle/>
          <a:p>
            <a:pPr algn="ctr"/>
            <a:r>
              <a:rPr lang="en-US" b="1" dirty="0">
                <a:solidFill>
                  <a:srgbClr val="FF0000"/>
                </a:solidFill>
                <a:latin typeface="Sitka Heading" panose="02000505000000020004" pitchFamily="2" charset="0"/>
              </a:rPr>
              <a:t>NB: all images used in this presentation are adapted from Google images</a:t>
            </a:r>
          </a:p>
        </p:txBody>
      </p:sp>
    </p:spTree>
    <p:extLst>
      <p:ext uri="{BB962C8B-B14F-4D97-AF65-F5344CB8AC3E}">
        <p14:creationId xmlns="" xmlns:p14="http://schemas.microsoft.com/office/powerpoint/2010/main" val="653744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a:t>
            </a:r>
            <a:endParaRPr lang="en-US" b="1" dirty="0"/>
          </a:p>
        </p:txBody>
      </p:sp>
      <p:sp>
        <p:nvSpPr>
          <p:cNvPr id="3" name="Content Placeholder 2"/>
          <p:cNvSpPr>
            <a:spLocks noGrp="1"/>
          </p:cNvSpPr>
          <p:nvPr>
            <p:ph idx="1"/>
          </p:nvPr>
        </p:nvSpPr>
        <p:spPr/>
        <p:txBody>
          <a:bodyPr>
            <a:normAutofit/>
          </a:bodyPr>
          <a:lstStyle/>
          <a:p>
            <a:r>
              <a:rPr lang="en-US" dirty="0" smtClean="0"/>
              <a:t>Spirituality is a component of holistic care.</a:t>
            </a:r>
          </a:p>
          <a:p>
            <a:endParaRPr lang="en-US" dirty="0" smtClean="0"/>
          </a:p>
          <a:p>
            <a:r>
              <a:rPr lang="en-US" dirty="0" smtClean="0"/>
              <a:t>During COVID 19 pandemic, spiritual health has been adversely affected owing to restrictions to places of worship/ numbers.</a:t>
            </a:r>
          </a:p>
          <a:p>
            <a:endParaRPr lang="en-US" dirty="0" smtClean="0"/>
          </a:p>
          <a:p>
            <a:r>
              <a:rPr lang="en-US" dirty="0" smtClean="0"/>
              <a:t>COVID 19 has affected religious freedom</a:t>
            </a:r>
          </a:p>
          <a:p>
            <a:endParaRPr lang="en-US" dirty="0" smtClean="0"/>
          </a:p>
          <a:p>
            <a:r>
              <a:rPr lang="en-US" dirty="0" smtClean="0"/>
              <a:t>The physical/ social distancing is affecting spirituality.</a:t>
            </a:r>
          </a:p>
          <a:p>
            <a:pPr marL="0" indent="0">
              <a:buNone/>
            </a:pPr>
            <a:endParaRPr lang="en-US" dirty="0" smtClean="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004663" y="3755979"/>
            <a:ext cx="2732314" cy="2026512"/>
          </a:xfrm>
          <a:prstGeom prst="rect">
            <a:avLst/>
          </a:prstGeom>
        </p:spPr>
      </p:pic>
    </p:spTree>
    <p:extLst>
      <p:ext uri="{BB962C8B-B14F-4D97-AF65-F5344CB8AC3E}">
        <p14:creationId xmlns="" xmlns:p14="http://schemas.microsoft.com/office/powerpoint/2010/main" val="601916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 (Cont’d)</a:t>
            </a:r>
            <a:endParaRPr lang="en-US" dirty="0"/>
          </a:p>
        </p:txBody>
      </p:sp>
      <p:sp>
        <p:nvSpPr>
          <p:cNvPr id="3" name="Content Placeholder 2"/>
          <p:cNvSpPr>
            <a:spLocks noGrp="1"/>
          </p:cNvSpPr>
          <p:nvPr>
            <p:ph idx="1"/>
          </p:nvPr>
        </p:nvSpPr>
        <p:spPr/>
        <p:txBody>
          <a:bodyPr>
            <a:normAutofit/>
          </a:bodyPr>
          <a:lstStyle/>
          <a:p>
            <a:r>
              <a:rPr lang="en-US" dirty="0"/>
              <a:t>COVID is marred with a lot of </a:t>
            </a:r>
            <a:r>
              <a:rPr lang="en-US" dirty="0" smtClean="0"/>
              <a:t>uncertainty, </a:t>
            </a:r>
            <a:r>
              <a:rPr lang="en-US" dirty="0"/>
              <a:t>offering a time for spiritual reflection</a:t>
            </a:r>
            <a:r>
              <a:rPr lang="en-US" dirty="0" smtClean="0"/>
              <a:t>.</a:t>
            </a:r>
          </a:p>
          <a:p>
            <a:endParaRPr lang="en-US" dirty="0" smtClean="0"/>
          </a:p>
          <a:p>
            <a:r>
              <a:rPr lang="en-GB" dirty="0" smtClean="0"/>
              <a:t>Every </a:t>
            </a:r>
            <a:r>
              <a:rPr lang="en-GB" dirty="0"/>
              <a:t>time there is a disaster, the government calls for prayers and urging the religious leaders to take the lead but this time everyone was asked to stay at home. </a:t>
            </a:r>
            <a:endParaRPr lang="en-GB" dirty="0" smtClean="0"/>
          </a:p>
          <a:p>
            <a:endParaRPr lang="en-US" dirty="0"/>
          </a:p>
          <a:p>
            <a:r>
              <a:rPr lang="en-US" dirty="0"/>
              <a:t>The crisis has made people turn to prayer</a:t>
            </a:r>
          </a:p>
          <a:p>
            <a:endParaRPr lang="en-US" dirty="0" smtClean="0"/>
          </a:p>
          <a:p>
            <a:endParaRPr lang="en-US" dirty="0" smtClean="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428412" y="4153989"/>
            <a:ext cx="3762102" cy="2157911"/>
          </a:xfrm>
          <a:prstGeom prst="rect">
            <a:avLst/>
          </a:prstGeom>
        </p:spPr>
      </p:pic>
    </p:spTree>
    <p:extLst>
      <p:ext uri="{BB962C8B-B14F-4D97-AF65-F5344CB8AC3E}">
        <p14:creationId xmlns="" xmlns:p14="http://schemas.microsoft.com/office/powerpoint/2010/main" val="1980485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 (Cont’d)</a:t>
            </a:r>
            <a:endParaRPr lang="en-US" dirty="0"/>
          </a:p>
        </p:txBody>
      </p:sp>
      <p:sp>
        <p:nvSpPr>
          <p:cNvPr id="3" name="Content Placeholder 2"/>
          <p:cNvSpPr>
            <a:spLocks noGrp="1"/>
          </p:cNvSpPr>
          <p:nvPr>
            <p:ph idx="1"/>
          </p:nvPr>
        </p:nvSpPr>
        <p:spPr/>
        <p:txBody>
          <a:bodyPr/>
          <a:lstStyle/>
          <a:p>
            <a:r>
              <a:rPr lang="en-US" dirty="0"/>
              <a:t>Frontline workers are more affected owing to the risk of infection and fear of transmission to their families</a:t>
            </a:r>
            <a:r>
              <a:rPr lang="en-US" dirty="0" smtClean="0"/>
              <a:t>.</a:t>
            </a:r>
          </a:p>
          <a:p>
            <a:endParaRPr lang="en-US" dirty="0"/>
          </a:p>
          <a:p>
            <a:r>
              <a:rPr lang="en-US" dirty="0" smtClean="0"/>
              <a:t>Their work schedules may not allow them to have time to attend to their spiritual health.</a:t>
            </a:r>
            <a:endParaRPr lang="en-US" dirty="0"/>
          </a:p>
          <a:p>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612140" y="4307884"/>
            <a:ext cx="2619375" cy="1743075"/>
          </a:xfrm>
          <a:prstGeom prst="rect">
            <a:avLst/>
          </a:prstGeom>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636667" y="4307884"/>
            <a:ext cx="2857500" cy="1743075"/>
          </a:xfrm>
          <a:prstGeom prst="rect">
            <a:avLst/>
          </a:prstGeom>
        </p:spPr>
      </p:pic>
    </p:spTree>
    <p:extLst>
      <p:ext uri="{BB962C8B-B14F-4D97-AF65-F5344CB8AC3E}">
        <p14:creationId xmlns="" xmlns:p14="http://schemas.microsoft.com/office/powerpoint/2010/main" val="608471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QUESTIONS</a:t>
            </a:r>
            <a:endParaRPr lang="en-US" b="1" dirty="0"/>
          </a:p>
        </p:txBody>
      </p:sp>
      <p:sp>
        <p:nvSpPr>
          <p:cNvPr id="3" name="Content Placeholder 2"/>
          <p:cNvSpPr>
            <a:spLocks noGrp="1"/>
          </p:cNvSpPr>
          <p:nvPr>
            <p:ph idx="1"/>
          </p:nvPr>
        </p:nvSpPr>
        <p:spPr>
          <a:xfrm>
            <a:off x="838200" y="1825625"/>
            <a:ext cx="10033000" cy="4351338"/>
          </a:xfrm>
        </p:spPr>
        <p:txBody>
          <a:bodyPr/>
          <a:lstStyle/>
          <a:p>
            <a:pPr lvl="0"/>
            <a:r>
              <a:rPr lang="en-GB" dirty="0" smtClean="0"/>
              <a:t>Do the religious leaders communicate to their followers regarding COVID 19?</a:t>
            </a:r>
            <a:endParaRPr lang="en-US" dirty="0" smtClean="0"/>
          </a:p>
          <a:p>
            <a:pPr lvl="0"/>
            <a:r>
              <a:rPr lang="en-GB" dirty="0" smtClean="0"/>
              <a:t>What information do the religious leaders communicate to their followers regarding COVID 19?</a:t>
            </a:r>
            <a:endParaRPr lang="en-US" dirty="0" smtClean="0"/>
          </a:p>
          <a:p>
            <a:pPr lvl="0"/>
            <a:r>
              <a:rPr lang="en-GB" dirty="0" smtClean="0"/>
              <a:t>How do the religious leaders communicate to their followers regarding COVID 19?</a:t>
            </a:r>
            <a:endParaRPr lang="en-US" dirty="0" smtClean="0"/>
          </a:p>
          <a:p>
            <a:pPr lvl="0"/>
            <a:r>
              <a:rPr lang="en-GB" dirty="0" smtClean="0"/>
              <a:t>When do the religious leaders communicate to their followers regarding COVID 19</a:t>
            </a:r>
            <a:r>
              <a:rPr lang="en-GB"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a:t>
            </a:r>
            <a:endParaRPr lang="en-US" b="1" dirty="0"/>
          </a:p>
        </p:txBody>
      </p:sp>
      <p:sp>
        <p:nvSpPr>
          <p:cNvPr id="3" name="Content Placeholder 2"/>
          <p:cNvSpPr>
            <a:spLocks noGrp="1"/>
          </p:cNvSpPr>
          <p:nvPr>
            <p:ph idx="1"/>
          </p:nvPr>
        </p:nvSpPr>
        <p:spPr/>
        <p:txBody>
          <a:bodyPr>
            <a:normAutofit lnSpcReduction="10000"/>
          </a:bodyPr>
          <a:lstStyle/>
          <a:p>
            <a:r>
              <a:rPr lang="en-GB" dirty="0"/>
              <a:t>This was a qualitative study that targeted the religious leaders in </a:t>
            </a:r>
            <a:r>
              <a:rPr lang="en-GB" dirty="0" err="1"/>
              <a:t>Eldoret</a:t>
            </a:r>
            <a:r>
              <a:rPr lang="en-GB" dirty="0"/>
              <a:t> town and Nairobi City. </a:t>
            </a:r>
            <a:endParaRPr lang="en-GB" dirty="0" smtClean="0"/>
          </a:p>
          <a:p>
            <a:r>
              <a:rPr lang="en-GB" dirty="0" smtClean="0"/>
              <a:t>An </a:t>
            </a:r>
            <a:r>
              <a:rPr lang="en-GB" dirty="0"/>
              <a:t>online key informant interview was conducted through a phone call. </a:t>
            </a:r>
            <a:endParaRPr lang="en-GB" dirty="0" smtClean="0"/>
          </a:p>
          <a:p>
            <a:r>
              <a:rPr lang="en-GB" dirty="0" smtClean="0"/>
              <a:t>Saturation </a:t>
            </a:r>
            <a:r>
              <a:rPr lang="en-GB" dirty="0"/>
              <a:t>was obtained after a total of six key informants were interviewed. </a:t>
            </a:r>
            <a:endParaRPr lang="en-GB" dirty="0" smtClean="0"/>
          </a:p>
          <a:p>
            <a:r>
              <a:rPr lang="en-GB" dirty="0" smtClean="0"/>
              <a:t>The </a:t>
            </a:r>
            <a:r>
              <a:rPr lang="en-GB" dirty="0"/>
              <a:t>interview sessions lasted between 20 – 30 minutes. </a:t>
            </a:r>
            <a:endParaRPr lang="en-GB" dirty="0" smtClean="0"/>
          </a:p>
          <a:p>
            <a:r>
              <a:rPr lang="en-GB" dirty="0" smtClean="0"/>
              <a:t>Data </a:t>
            </a:r>
            <a:r>
              <a:rPr lang="en-GB" dirty="0"/>
              <a:t>was transcribed, manual coding was done and thematic analysis was done. </a:t>
            </a:r>
            <a:endParaRPr lang="en-GB" dirty="0" smtClean="0"/>
          </a:p>
          <a:p>
            <a:r>
              <a:rPr lang="en-GB" dirty="0" smtClean="0"/>
              <a:t>Data </a:t>
            </a:r>
            <a:r>
              <a:rPr lang="en-GB" dirty="0"/>
              <a:t>was presented as narrative texts.</a:t>
            </a:r>
            <a:endParaRPr lang="en-US" dirty="0"/>
          </a:p>
        </p:txBody>
      </p:sp>
    </p:spTree>
    <p:extLst>
      <p:ext uri="{BB962C8B-B14F-4D97-AF65-F5344CB8AC3E}">
        <p14:creationId xmlns="" xmlns:p14="http://schemas.microsoft.com/office/powerpoint/2010/main" val="1788220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a:t>
            </a:r>
            <a:endParaRPr lang="en-US" b="1" dirty="0"/>
          </a:p>
        </p:txBody>
      </p:sp>
      <p:sp>
        <p:nvSpPr>
          <p:cNvPr id="3" name="Content Placeholder 2"/>
          <p:cNvSpPr>
            <a:spLocks noGrp="1"/>
          </p:cNvSpPr>
          <p:nvPr>
            <p:ph idx="1"/>
          </p:nvPr>
        </p:nvSpPr>
        <p:spPr/>
        <p:txBody>
          <a:bodyPr/>
          <a:lstStyle/>
          <a:p>
            <a:r>
              <a:rPr lang="en-GB" dirty="0"/>
              <a:t>Saturation was achieved after six key informants had been interviewed. </a:t>
            </a:r>
            <a:endParaRPr lang="en-GB" dirty="0" smtClean="0"/>
          </a:p>
          <a:p>
            <a:endParaRPr lang="en-GB" dirty="0"/>
          </a:p>
          <a:p>
            <a:r>
              <a:rPr lang="en-GB" dirty="0" smtClean="0"/>
              <a:t>Themes established </a:t>
            </a:r>
            <a:r>
              <a:rPr lang="en-GB" dirty="0"/>
              <a:t>from the findings of the </a:t>
            </a:r>
            <a:r>
              <a:rPr lang="en-GB" dirty="0" smtClean="0"/>
              <a:t>study </a:t>
            </a:r>
            <a:r>
              <a:rPr lang="en-GB" dirty="0"/>
              <a:t>included: </a:t>
            </a:r>
            <a:r>
              <a:rPr lang="en-GB" dirty="0" smtClean="0"/>
              <a:t>communication with believers, </a:t>
            </a:r>
            <a:r>
              <a:rPr lang="en-GB" dirty="0"/>
              <a:t>information relayed, religion online and effects of COVID 19.</a:t>
            </a:r>
            <a:endParaRPr lang="en-US" dirty="0"/>
          </a:p>
          <a:p>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542472" y="4804273"/>
            <a:ext cx="2619375" cy="1743075"/>
          </a:xfrm>
          <a:prstGeom prst="rect">
            <a:avLst/>
          </a:prstGeom>
        </p:spPr>
      </p:pic>
    </p:spTree>
    <p:extLst>
      <p:ext uri="{BB962C8B-B14F-4D97-AF65-F5344CB8AC3E}">
        <p14:creationId xmlns="" xmlns:p14="http://schemas.microsoft.com/office/powerpoint/2010/main" val="971518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 </a:t>
            </a:r>
            <a:r>
              <a:rPr lang="en-US" b="1" dirty="0"/>
              <a:t>(Cont’d)</a:t>
            </a:r>
            <a:endParaRPr lang="en-US" dirty="0"/>
          </a:p>
        </p:txBody>
      </p:sp>
      <p:sp>
        <p:nvSpPr>
          <p:cNvPr id="3" name="Content Placeholder 2"/>
          <p:cNvSpPr>
            <a:spLocks noGrp="1"/>
          </p:cNvSpPr>
          <p:nvPr>
            <p:ph idx="1"/>
          </p:nvPr>
        </p:nvSpPr>
        <p:spPr/>
        <p:txBody>
          <a:bodyPr/>
          <a:lstStyle/>
          <a:p>
            <a:pPr marL="0" indent="0">
              <a:buNone/>
            </a:pPr>
            <a:r>
              <a:rPr lang="en-US" b="1" dirty="0" smtClean="0"/>
              <a:t>Communication with believers</a:t>
            </a:r>
          </a:p>
          <a:p>
            <a:r>
              <a:rPr lang="en-US" dirty="0" smtClean="0"/>
              <a:t>Communication continued among the </a:t>
            </a:r>
            <a:r>
              <a:rPr lang="en-US" dirty="0" err="1" smtClean="0"/>
              <a:t>faithfuls</a:t>
            </a:r>
            <a:r>
              <a:rPr lang="en-US" dirty="0" smtClean="0"/>
              <a:t> despite COVID 19, however, those admitted in hospitals could not be reached.</a:t>
            </a:r>
          </a:p>
          <a:p>
            <a:r>
              <a:rPr lang="en-GB" i="1" dirty="0"/>
              <a:t>“We communicate to them. It can be daily, weekly or biweekly depending on the need”. (Respondent 1)</a:t>
            </a:r>
            <a:endParaRPr lang="en-US" dirty="0"/>
          </a:p>
          <a:p>
            <a:r>
              <a:rPr lang="en-GB" i="1" dirty="0"/>
              <a:t>“We reach our followers </a:t>
            </a:r>
            <a:r>
              <a:rPr lang="en-US" i="1" dirty="0"/>
              <a:t>weekdays, during home church services, during TV programs”.</a:t>
            </a:r>
            <a:r>
              <a:rPr lang="en-GB" i="1" dirty="0"/>
              <a:t> (Respondent 4)</a:t>
            </a:r>
            <a:endParaRPr lang="en-US" dirty="0"/>
          </a:p>
          <a:p>
            <a:r>
              <a:rPr lang="en-US" i="1" dirty="0" smtClean="0"/>
              <a:t>“We are not able to communicate to those admitted in hospital because of the restriction of visitors” (Respondent 5)</a:t>
            </a:r>
            <a:endParaRPr lang="en-US" i="1"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984274" y="252549"/>
            <a:ext cx="3623310" cy="2065428"/>
          </a:xfrm>
          <a:prstGeom prst="rect">
            <a:avLst/>
          </a:prstGeom>
        </p:spPr>
      </p:pic>
    </p:spTree>
    <p:extLst>
      <p:ext uri="{BB962C8B-B14F-4D97-AF65-F5344CB8AC3E}">
        <p14:creationId xmlns="" xmlns:p14="http://schemas.microsoft.com/office/powerpoint/2010/main" val="759381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Results (Cont’d)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Information shared</a:t>
            </a:r>
          </a:p>
          <a:p>
            <a:r>
              <a:rPr lang="en-US" dirty="0" smtClean="0"/>
              <a:t>The religious leaders shared messages of prevention of COVID 19, however they were not trained or well equipped with knowledge.</a:t>
            </a:r>
          </a:p>
          <a:p>
            <a:r>
              <a:rPr lang="en-GB" i="1" dirty="0"/>
              <a:t>“</a:t>
            </a:r>
            <a:r>
              <a:rPr lang="en-US" i="1" dirty="0"/>
              <a:t>We tell them COVID 19 is real, underlying signs and symptoms of the disease, encourage them to take precaution measures (washing hand with soap in running water or sanitizer, use facemask while in public, avoid touching mouth, eyes and nose; avoid unnecessary gathering, maintaining social distance, in case of infection, quarantine and seek medication”. </a:t>
            </a:r>
            <a:r>
              <a:rPr lang="en-GB" i="1" dirty="0"/>
              <a:t>(Respondent 2</a:t>
            </a:r>
            <a:r>
              <a:rPr lang="en-GB" i="1" dirty="0" smtClean="0"/>
              <a:t>)</a:t>
            </a:r>
          </a:p>
          <a:p>
            <a:r>
              <a:rPr lang="en-GB" i="1" dirty="0" smtClean="0"/>
              <a:t>“We get information from the media houses, so we are not well equipped with knowledge on this disease because we are not trained”. (Respondent 3)</a:t>
            </a:r>
            <a:endParaRPr lang="en-US" dirty="0"/>
          </a:p>
          <a:p>
            <a:endParaRPr lang="en-US" dirty="0" smtClean="0"/>
          </a:p>
          <a:p>
            <a:pPr marL="0" indent="0">
              <a:buNone/>
            </a:pPr>
            <a:endParaRPr lang="en-US" dirty="0"/>
          </a:p>
        </p:txBody>
      </p:sp>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097487" y="365125"/>
            <a:ext cx="2790144" cy="1792468"/>
          </a:xfrm>
          <a:prstGeom prst="rect">
            <a:avLst/>
          </a:prstGeom>
        </p:spPr>
      </p:pic>
    </p:spTree>
    <p:extLst>
      <p:ext uri="{BB962C8B-B14F-4D97-AF65-F5344CB8AC3E}">
        <p14:creationId xmlns="" xmlns:p14="http://schemas.microsoft.com/office/powerpoint/2010/main" val="3222580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TotalTime>
  <Words>1392</Words>
  <Application>Microsoft Office PowerPoint</Application>
  <PresentationFormat>Custom</PresentationFormat>
  <Paragraphs>96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Spiritual Health: Gaps in the Era of COVID-19</vt:lpstr>
      <vt:lpstr>Background</vt:lpstr>
      <vt:lpstr>Background (Cont’d)</vt:lpstr>
      <vt:lpstr>Background (Cont’d)</vt:lpstr>
      <vt:lpstr>RESEARCH QUESTIONS</vt:lpstr>
      <vt:lpstr>Methodology</vt:lpstr>
      <vt:lpstr>Results</vt:lpstr>
      <vt:lpstr>Results (Cont’d)</vt:lpstr>
      <vt:lpstr>Results (Cont’d)</vt:lpstr>
      <vt:lpstr>Results (Cont’d)</vt:lpstr>
      <vt:lpstr>Results (Cont’d)</vt:lpstr>
      <vt:lpstr>Results (Cont’d)</vt:lpstr>
      <vt:lpstr>Discussion</vt:lpstr>
      <vt:lpstr>Discussion (Cont’d)</vt:lpstr>
      <vt:lpstr>Conclusion</vt:lpstr>
      <vt:lpstr>Recommendation</vt:lpstr>
      <vt:lpstr>References</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Health: Gaps in the Era of COVID-19</dc:title>
  <dc:creator>admin</dc:creator>
  <cp:lastModifiedBy>Mageto</cp:lastModifiedBy>
  <cp:revision>20</cp:revision>
  <dcterms:created xsi:type="dcterms:W3CDTF">2020-12-03T17:09:11Z</dcterms:created>
  <dcterms:modified xsi:type="dcterms:W3CDTF">2020-12-09T14:25:17Z</dcterms:modified>
</cp:coreProperties>
</file>